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30" r:id="rId3"/>
    <p:sldId id="258" r:id="rId4"/>
    <p:sldId id="261" r:id="rId5"/>
    <p:sldId id="292" r:id="rId6"/>
    <p:sldId id="293" r:id="rId7"/>
    <p:sldId id="317" r:id="rId8"/>
    <p:sldId id="313" r:id="rId9"/>
    <p:sldId id="316" r:id="rId10"/>
    <p:sldId id="314" r:id="rId11"/>
    <p:sldId id="315" r:id="rId12"/>
    <p:sldId id="267" r:id="rId13"/>
    <p:sldId id="352" r:id="rId14"/>
    <p:sldId id="353" r:id="rId15"/>
    <p:sldId id="354" r:id="rId16"/>
    <p:sldId id="355" r:id="rId17"/>
    <p:sldId id="356" r:id="rId18"/>
    <p:sldId id="357" r:id="rId19"/>
    <p:sldId id="268" r:id="rId20"/>
    <p:sldId id="285" r:id="rId21"/>
    <p:sldId id="286" r:id="rId22"/>
    <p:sldId id="287" r:id="rId23"/>
    <p:sldId id="288" r:id="rId24"/>
    <p:sldId id="289" r:id="rId25"/>
    <p:sldId id="290" r:id="rId26"/>
    <p:sldId id="336" r:id="rId27"/>
    <p:sldId id="337" r:id="rId28"/>
    <p:sldId id="283" r:id="rId29"/>
    <p:sldId id="331" r:id="rId30"/>
    <p:sldId id="332" r:id="rId31"/>
    <p:sldId id="333" r:id="rId32"/>
    <p:sldId id="334" r:id="rId33"/>
    <p:sldId id="335" r:id="rId34"/>
  </p:sldIdLst>
  <p:sldSz cx="9144000" cy="6858000" type="screen4x3"/>
  <p:notesSz cx="6858000" cy="99456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33CC33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583" autoAdjust="0"/>
    <p:restoredTop sz="94662" autoAdjust="0"/>
  </p:normalViewPr>
  <p:slideViewPr>
    <p:cSldViewPr>
      <p:cViewPr>
        <p:scale>
          <a:sx n="50" d="100"/>
          <a:sy n="50" d="100"/>
        </p:scale>
        <p:origin x="1745" y="56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337BA-9258-490C-B859-F312825A01F6}" type="datetimeFigureOut">
              <a:rPr lang="en-GB" smtClean="0"/>
              <a:t>08/10/2019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50DC-9C87-498B-87B8-C00906A84AD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4515415"/>
      </p:ext>
    </p:extLst>
  </p:cSld>
  <p:clrMapOvr>
    <a:masterClrMapping/>
  </p:clrMapOvr>
  <p:transition advTm="5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337BA-9258-490C-B859-F312825A01F6}" type="datetimeFigureOut">
              <a:rPr lang="en-GB" smtClean="0"/>
              <a:t>08/10/2019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50DC-9C87-498B-87B8-C00906A84AD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1800922"/>
      </p:ext>
    </p:extLst>
  </p:cSld>
  <p:clrMapOvr>
    <a:masterClrMapping/>
  </p:clrMapOvr>
  <p:transition advTm="5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337BA-9258-490C-B859-F312825A01F6}" type="datetimeFigureOut">
              <a:rPr lang="en-GB" smtClean="0"/>
              <a:t>08/10/2019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50DC-9C87-498B-87B8-C00906A84AD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0956840"/>
      </p:ext>
    </p:extLst>
  </p:cSld>
  <p:clrMapOvr>
    <a:masterClrMapping/>
  </p:clrMapOvr>
  <p:transition advTm="5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337BA-9258-490C-B859-F312825A01F6}" type="datetimeFigureOut">
              <a:rPr lang="en-GB" smtClean="0"/>
              <a:t>08/10/2019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50DC-9C87-498B-87B8-C00906A84AD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60108598"/>
      </p:ext>
    </p:extLst>
  </p:cSld>
  <p:clrMapOvr>
    <a:masterClrMapping/>
  </p:clrMapOvr>
  <p:transition advTm="5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337BA-9258-490C-B859-F312825A01F6}" type="datetimeFigureOut">
              <a:rPr lang="en-GB" smtClean="0"/>
              <a:t>08/10/2019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50DC-9C87-498B-87B8-C00906A84AD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4530607"/>
      </p:ext>
    </p:extLst>
  </p:cSld>
  <p:clrMapOvr>
    <a:masterClrMapping/>
  </p:clrMapOvr>
  <p:transition advTm="5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337BA-9258-490C-B859-F312825A01F6}" type="datetimeFigureOut">
              <a:rPr lang="en-GB" smtClean="0"/>
              <a:t>08/10/2019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50DC-9C87-498B-87B8-C00906A84AD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8191900"/>
      </p:ext>
    </p:extLst>
  </p:cSld>
  <p:clrMapOvr>
    <a:masterClrMapping/>
  </p:clrMapOvr>
  <p:transition advTm="5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337BA-9258-490C-B859-F312825A01F6}" type="datetimeFigureOut">
              <a:rPr lang="en-GB" smtClean="0"/>
              <a:t>08/10/2019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50DC-9C87-498B-87B8-C00906A84AD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38635"/>
      </p:ext>
    </p:extLst>
  </p:cSld>
  <p:clrMapOvr>
    <a:masterClrMapping/>
  </p:clrMapOvr>
  <p:transition advTm="5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337BA-9258-490C-B859-F312825A01F6}" type="datetimeFigureOut">
              <a:rPr lang="en-GB" smtClean="0"/>
              <a:t>08/10/2019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50DC-9C87-498B-87B8-C00906A84AD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1918162"/>
      </p:ext>
    </p:extLst>
  </p:cSld>
  <p:clrMapOvr>
    <a:masterClrMapping/>
  </p:clrMapOvr>
  <p:transition advTm="5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337BA-9258-490C-B859-F312825A01F6}" type="datetimeFigureOut">
              <a:rPr lang="en-GB" smtClean="0"/>
              <a:t>08/10/2019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50DC-9C87-498B-87B8-C00906A84AD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8982547"/>
      </p:ext>
    </p:extLst>
  </p:cSld>
  <p:clrMapOvr>
    <a:masterClrMapping/>
  </p:clrMapOvr>
  <p:transition advTm="5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337BA-9258-490C-B859-F312825A01F6}" type="datetimeFigureOut">
              <a:rPr lang="en-GB" smtClean="0"/>
              <a:t>08/10/2019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50DC-9C87-498B-87B8-C00906A84AD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34413253"/>
      </p:ext>
    </p:extLst>
  </p:cSld>
  <p:clrMapOvr>
    <a:masterClrMapping/>
  </p:clrMapOvr>
  <p:transition advTm="5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337BA-9258-490C-B859-F312825A01F6}" type="datetimeFigureOut">
              <a:rPr lang="en-GB" smtClean="0"/>
              <a:t>08/10/2019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50DC-9C87-498B-87B8-C00906A84AD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4589699"/>
      </p:ext>
    </p:extLst>
  </p:cSld>
  <p:clrMapOvr>
    <a:masterClrMapping/>
  </p:clrMapOvr>
  <p:transition advTm="5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C337BA-9258-490C-B859-F312825A01F6}" type="datetimeFigureOut">
              <a:rPr lang="en-GB" smtClean="0"/>
              <a:t>08/10/2019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4450DC-9C87-498B-87B8-C00906A84AD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5343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5000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br>
              <a:rPr lang="en-AU" b="1" dirty="0"/>
            </a:br>
            <a:endParaRPr lang="en-GB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76600"/>
            <a:ext cx="6400800" cy="1752600"/>
          </a:xfrm>
        </p:spPr>
        <p:txBody>
          <a:bodyPr>
            <a:normAutofit/>
          </a:bodyPr>
          <a:lstStyle/>
          <a:p>
            <a:r>
              <a:rPr lang="en-AU" sz="8000" b="1" dirty="0">
                <a:solidFill>
                  <a:schemeClr val="tx1"/>
                </a:solidFill>
              </a:rPr>
              <a:t>Youth Projects</a:t>
            </a:r>
            <a:endParaRPr lang="en-GB" sz="8000" b="1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505200" y="1752600"/>
            <a:ext cx="24258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3200" b="1" dirty="0">
                <a:solidFill>
                  <a:srgbClr val="0070C0"/>
                </a:solidFill>
              </a:rPr>
              <a:t>District 9830 </a:t>
            </a:r>
            <a:endParaRPr lang="en-GB" sz="3200" dirty="0">
              <a:solidFill>
                <a:srgbClr val="0070C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381000"/>
            <a:ext cx="4867666" cy="182880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0213B0F-EE43-474F-A914-2AB5D188D30A}"/>
              </a:ext>
            </a:extLst>
          </p:cNvPr>
          <p:cNvSpPr txBox="1"/>
          <p:nvPr/>
        </p:nvSpPr>
        <p:spPr>
          <a:xfrm>
            <a:off x="2743200" y="4876800"/>
            <a:ext cx="358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600" dirty="0"/>
              <a:t>Part 2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1840339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0" y="0"/>
            <a:ext cx="12191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AU" b="1" dirty="0">
                <a:solidFill>
                  <a:srgbClr val="FFFF00"/>
                </a:solidFill>
              </a:rPr>
              <a:t>Science Experience</a:t>
            </a:r>
            <a:endParaRPr lang="en-GB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8467044"/>
      </p:ext>
    </p:extLst>
  </p:cSld>
  <p:clrMapOvr>
    <a:masterClrMapping/>
  </p:clrMapOvr>
  <p:transition advTm="5000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9200" y="0"/>
            <a:ext cx="12124266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>
                <a:solidFill>
                  <a:srgbClr val="FFFF00"/>
                </a:solidFill>
              </a:rPr>
              <a:t>Science Experience</a:t>
            </a:r>
            <a:endParaRPr lang="en-GB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956359"/>
      </p:ext>
    </p:extLst>
  </p:cSld>
  <p:clrMapOvr>
    <a:masterClrMapping/>
  </p:clrMapOvr>
  <p:transition spd="slow" advTm="5000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iz\AppData\Local\Microsoft\Windows\INetCache\Content.Outlook\QCFTKG3Q\Challenge Logo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7973" y="4495799"/>
            <a:ext cx="1822652" cy="2391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200" b="1" dirty="0">
                <a:solidFill>
                  <a:schemeClr val="accent1">
                    <a:lumMod val="75000"/>
                  </a:schemeClr>
                </a:solidFill>
              </a:rPr>
              <a:t>Science &amp; Engineering Challenge     </a:t>
            </a:r>
            <a:br>
              <a:rPr lang="en-AU" sz="32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AU" sz="3200" b="1" dirty="0">
                <a:solidFill>
                  <a:schemeClr val="accent1">
                    <a:lumMod val="75000"/>
                  </a:schemeClr>
                </a:solidFill>
              </a:rPr>
              <a:t>(Yr 10)</a:t>
            </a:r>
            <a:endParaRPr lang="en-GB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95600" y="1600200"/>
            <a:ext cx="5867400" cy="4419600"/>
          </a:xfrm>
        </p:spPr>
        <p:txBody>
          <a:bodyPr>
            <a:noAutofit/>
          </a:bodyPr>
          <a:lstStyle/>
          <a:p>
            <a:r>
              <a:rPr lang="en-AU" sz="2800" dirty="0"/>
              <a:t>One day challenge helping Year 10 students to see that science is fun</a:t>
            </a:r>
          </a:p>
          <a:p>
            <a:r>
              <a:rPr lang="en-AU" sz="2800" dirty="0"/>
              <a:t>Encourages students to take science in year 11 &amp; 12 and possibly a career</a:t>
            </a:r>
          </a:p>
          <a:p>
            <a:r>
              <a:rPr lang="en-AU" sz="2800" dirty="0"/>
              <a:t>Hands on experience that is not normal in school environment</a:t>
            </a:r>
          </a:p>
          <a:p>
            <a:r>
              <a:rPr lang="en-AU" sz="2800" dirty="0"/>
              <a:t>Builds teamwork and problems solving skills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1600"/>
            <a:ext cx="259206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675625"/>
      </p:ext>
    </p:extLst>
  </p:cSld>
  <p:clrMapOvr>
    <a:masterClrMapping/>
  </p:clrMapOvr>
  <p:transition advTm="13000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1" y="0"/>
            <a:ext cx="9143999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Science and Engineering Challenge </a:t>
            </a:r>
            <a:endParaRPr lang="en-A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225416"/>
      </p:ext>
    </p:extLst>
  </p:cSld>
  <p:clrMapOvr>
    <a:masterClrMapping/>
  </p:clrMapOvr>
  <p:transition advTm="5000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3400" y="0"/>
            <a:ext cx="10286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Science and Engineering Challenge </a:t>
            </a:r>
            <a:endParaRPr lang="en-A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6695500"/>
      </p:ext>
    </p:extLst>
  </p:cSld>
  <p:clrMapOvr>
    <a:masterClrMapping/>
  </p:clrMapOvr>
  <p:transition advTm="5000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0"/>
            <a:ext cx="10286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Science and Engineering Challenge </a:t>
            </a:r>
            <a:endParaRPr lang="en-A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4828593"/>
      </p:ext>
    </p:extLst>
  </p:cSld>
  <p:clrMapOvr>
    <a:masterClrMapping/>
  </p:clrMapOvr>
  <p:transition advTm="5000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030309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Science and Engineering Challenge </a:t>
            </a:r>
            <a:endParaRPr lang="en-A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1133461"/>
      </p:ext>
    </p:extLst>
  </p:cSld>
  <p:clrMapOvr>
    <a:masterClrMapping/>
  </p:clrMapOvr>
  <p:transition advTm="5000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8600"/>
            <a:ext cx="9144000" cy="9153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Science and Engineering Challenge </a:t>
            </a:r>
            <a:endParaRPr lang="en-A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62530"/>
      </p:ext>
    </p:extLst>
  </p:cSld>
  <p:clrMapOvr>
    <a:masterClrMapping/>
  </p:clrMapOvr>
  <p:transition advTm="5000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Science and Engineering Challenge </a:t>
            </a:r>
            <a:endParaRPr lang="en-A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4517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5000">
        <p14:pan dir="u"/>
      </p:transition>
    </mc:Choice>
    <mc:Fallback xmlns="">
      <p:transition spd="slow" advTm="5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4648200"/>
            <a:ext cx="4267200" cy="1981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19600" y="274638"/>
            <a:ext cx="2362200" cy="1143000"/>
          </a:xfrm>
        </p:spPr>
        <p:txBody>
          <a:bodyPr>
            <a:normAutofit fontScale="90000"/>
          </a:bodyPr>
          <a:lstStyle/>
          <a:p>
            <a:br>
              <a:rPr lang="en-AU" sz="800" dirty="0"/>
            </a:br>
            <a:br>
              <a:rPr lang="en-AU" sz="800" dirty="0"/>
            </a:br>
            <a:br>
              <a:rPr lang="en-AU" sz="800" dirty="0"/>
            </a:br>
            <a:br>
              <a:rPr lang="en-AU" sz="800" dirty="0"/>
            </a:br>
            <a:br>
              <a:rPr lang="en-AU" sz="800" dirty="0"/>
            </a:br>
            <a:br>
              <a:rPr lang="en-AU" sz="800" dirty="0"/>
            </a:br>
            <a:br>
              <a:rPr lang="en-AU" sz="800" dirty="0"/>
            </a:br>
            <a:br>
              <a:rPr lang="en-AU" sz="800" dirty="0"/>
            </a:br>
            <a:br>
              <a:rPr lang="en-AU" sz="800" dirty="0"/>
            </a:br>
            <a:br>
              <a:rPr lang="en-AU" sz="800" dirty="0"/>
            </a:br>
            <a:br>
              <a:rPr lang="en-AU" sz="800" dirty="0"/>
            </a:br>
            <a:r>
              <a:rPr lang="en-AU" sz="3600" b="1" dirty="0">
                <a:solidFill>
                  <a:schemeClr val="accent1">
                    <a:lumMod val="75000"/>
                  </a:schemeClr>
                </a:solidFill>
              </a:rPr>
              <a:t>NSYF</a:t>
            </a:r>
            <a:br>
              <a:rPr lang="en-AU" sz="36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AU" sz="3600" b="1" dirty="0">
                <a:solidFill>
                  <a:schemeClr val="accent1">
                    <a:lumMod val="75000"/>
                  </a:schemeClr>
                </a:solidFill>
              </a:rPr>
              <a:t>(Yr 11)</a:t>
            </a:r>
            <a:br>
              <a:rPr lang="en-AU" dirty="0"/>
            </a:br>
            <a:br>
              <a:rPr lang="en-AU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sz="2800" dirty="0"/>
              <a:t>Travel to Canberra for a 12 day forum</a:t>
            </a:r>
          </a:p>
          <a:p>
            <a:r>
              <a:rPr lang="en-AU" sz="2800" dirty="0"/>
              <a:t>Meet scientists and researchers working on amazing projects</a:t>
            </a:r>
          </a:p>
          <a:p>
            <a:r>
              <a:rPr lang="en-AU" sz="2800" dirty="0"/>
              <a:t>Live on campus at Australian National University</a:t>
            </a:r>
          </a:p>
          <a:p>
            <a:r>
              <a:rPr lang="en-AU" sz="2800" dirty="0"/>
              <a:t>Students will debate the hottest scientific topics and pick up valuable skills that will give them the edge in year 12</a:t>
            </a:r>
          </a:p>
          <a:p>
            <a:r>
              <a:rPr lang="en-GB" sz="2800" dirty="0">
                <a:effectLst/>
              </a:rPr>
              <a:t>Selection is competitive</a:t>
            </a:r>
          </a:p>
          <a:p>
            <a:r>
              <a:rPr lang="en-AU" sz="2800" dirty="0"/>
              <a:t>Jan 2019 - $3,150</a:t>
            </a:r>
            <a:endParaRPr lang="en-GB" sz="2800" dirty="0"/>
          </a:p>
        </p:txBody>
      </p:sp>
      <p:pic>
        <p:nvPicPr>
          <p:cNvPr id="1026" name="Picture 2" descr="C:\Users\Liz\AppData\Local\Microsoft\Windows\INetCache\Content.Outlook\QCFTKG3Q\NYSF 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228600"/>
            <a:ext cx="4205318" cy="1376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3038852"/>
      </p:ext>
    </p:extLst>
  </p:cSld>
  <p:clrMapOvr>
    <a:masterClrMapping/>
  </p:clrMapOvr>
  <p:transition advTm="1200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751613649"/>
      </p:ext>
    </p:extLst>
  </p:cSld>
  <p:clrMapOvr>
    <a:masterClrMapping/>
  </p:clrMapOvr>
  <p:transition advTm="3000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iz\Documents\Rotary\Youth Projects\NSYF photos\NYSF2019-SessionC-17Jan2019-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96400" cy="6187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>
                <a:solidFill>
                  <a:srgbClr val="FFFF00"/>
                </a:solidFill>
              </a:rPr>
              <a:t>National Youth Science Forum</a:t>
            </a:r>
            <a:endParaRPr lang="en-GB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664697"/>
      </p:ext>
    </p:extLst>
  </p:cSld>
  <p:clrMapOvr>
    <a:masterClrMapping/>
  </p:clrMapOvr>
  <p:transition advTm="5000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Liz\Documents\Rotary\Youth Projects\NSYF photos\e4147dfd-0c73-40a8-80ac-1755e9506ee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AU" b="1" dirty="0">
                <a:solidFill>
                  <a:srgbClr val="FFFF00"/>
                </a:solidFill>
              </a:rPr>
              <a:t>National Youth Science Forum</a:t>
            </a:r>
            <a:endParaRPr lang="en-GB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6407060"/>
      </p:ext>
    </p:extLst>
  </p:cSld>
  <p:clrMapOvr>
    <a:masterClrMapping/>
  </p:clrMapOvr>
  <p:transition advTm="5000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Liz\Documents\Rotary\Youth Projects\NSYF photos\Bioanthropology ab7a5d99-6445-4390-826a-0722c2ed9d7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9551" y="0"/>
            <a:ext cx="51434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Liz\Documents\Rotary\Youth Projects\NSYF photos\305822b5-20f5-4dd2-a94e-ed127efdb2d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374"/>
            <a:ext cx="4267200" cy="6907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0"/>
            <a:ext cx="8229600" cy="1143000"/>
          </a:xfrm>
        </p:spPr>
        <p:txBody>
          <a:bodyPr/>
          <a:lstStyle/>
          <a:p>
            <a:r>
              <a:rPr lang="en-AU" b="1" dirty="0">
                <a:solidFill>
                  <a:srgbClr val="FFFF00"/>
                </a:solidFill>
              </a:rPr>
              <a:t>National Youth Science Forum</a:t>
            </a:r>
            <a:endParaRPr lang="en-GB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341206"/>
      </p:ext>
    </p:extLst>
  </p:cSld>
  <p:clrMapOvr>
    <a:masterClrMapping/>
  </p:clrMapOvr>
  <p:transition advTm="5000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Liz\Documents\Rotary\Youth Projects\NSYF photos\a7e10712-d40c-4bf9-aeb1-ea7eec0970d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AU" b="1" dirty="0">
                <a:solidFill>
                  <a:srgbClr val="FFFF00"/>
                </a:solidFill>
              </a:rPr>
              <a:t>National Youth Science Forum</a:t>
            </a:r>
            <a:endParaRPr lang="en-GB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732642"/>
      </p:ext>
    </p:extLst>
  </p:cSld>
  <p:clrMapOvr>
    <a:masterClrMapping/>
  </p:clrMapOvr>
  <p:transition advTm="5000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Liz\Documents\Rotary\Youth Projects\NSYF photos\DSC0399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8033" y="0"/>
            <a:ext cx="10305433" cy="6870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>
                <a:solidFill>
                  <a:srgbClr val="FFFF00"/>
                </a:solidFill>
              </a:rPr>
              <a:t>National Youth Science Forum</a:t>
            </a:r>
            <a:endParaRPr lang="en-GB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593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split orient="vert"/>
      </p:transition>
    </mc:Choice>
    <mc:Fallback xmlns="">
      <p:transition spd="slow" advTm="5000">
        <p:split orient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Liz\Documents\Rotary\Youth Projects\NSYF photos\8db8327d-1fab-499e-8364-ec1017f4b21d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7800" y="0"/>
            <a:ext cx="9398000" cy="704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AU" b="1" dirty="0">
                <a:solidFill>
                  <a:srgbClr val="FFFF00"/>
                </a:solidFill>
              </a:rPr>
              <a:t>National Youth Science Forum</a:t>
            </a:r>
            <a:endParaRPr lang="en-GB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8861041"/>
      </p:ext>
    </p:extLst>
  </p:cSld>
  <p:clrMapOvr>
    <a:masterClrMapping/>
  </p:clrMapOvr>
  <p:transition advTm="5000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5800" y="-76200"/>
            <a:ext cx="11557001" cy="693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>
                <a:solidFill>
                  <a:srgbClr val="FFFF00"/>
                </a:solidFill>
              </a:rPr>
              <a:t>National Youth Science Forum</a:t>
            </a:r>
            <a:endParaRPr lang="en-A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254658"/>
      </p:ext>
    </p:extLst>
  </p:cSld>
  <p:clrMapOvr>
    <a:masterClrMapping/>
  </p:clrMapOvr>
  <p:transition advTm="5000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430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>
                <a:solidFill>
                  <a:srgbClr val="FFFF00"/>
                </a:solidFill>
              </a:rPr>
              <a:t>National Youth Science Forum</a:t>
            </a:r>
            <a:endParaRPr lang="en-A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8023001"/>
      </p:ext>
    </p:extLst>
  </p:cSld>
  <p:clrMapOvr>
    <a:masterClrMapping/>
  </p:clrMapOvr>
  <p:transition advTm="5000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74638"/>
            <a:ext cx="6400800" cy="1143000"/>
          </a:xfrm>
        </p:spPr>
        <p:txBody>
          <a:bodyPr>
            <a:normAutofit fontScale="90000"/>
          </a:bodyPr>
          <a:lstStyle/>
          <a:p>
            <a:r>
              <a:rPr lang="en-AU" sz="3200" b="1" dirty="0">
                <a:solidFill>
                  <a:schemeClr val="accent1">
                    <a:lumMod val="75000"/>
                  </a:schemeClr>
                </a:solidFill>
              </a:rPr>
              <a:t>Tasmanian</a:t>
            </a:r>
            <a:r>
              <a:rPr lang="en-AU" dirty="0"/>
              <a:t> </a:t>
            </a:r>
            <a:r>
              <a:rPr lang="en-AU" sz="3200" b="1" dirty="0">
                <a:solidFill>
                  <a:schemeClr val="accent1">
                    <a:lumMod val="75000"/>
                  </a:schemeClr>
                </a:solidFill>
              </a:rPr>
              <a:t>Youth</a:t>
            </a:r>
            <a:r>
              <a:rPr lang="en-AU" dirty="0"/>
              <a:t> </a:t>
            </a:r>
            <a:r>
              <a:rPr lang="en-AU" sz="3200" b="1" dirty="0">
                <a:solidFill>
                  <a:schemeClr val="accent1">
                    <a:lumMod val="75000"/>
                  </a:schemeClr>
                </a:solidFill>
              </a:rPr>
              <a:t>Science</a:t>
            </a:r>
            <a:r>
              <a:rPr lang="en-AU" dirty="0"/>
              <a:t> </a:t>
            </a:r>
            <a:r>
              <a:rPr lang="en-AU" sz="3200" b="1" dirty="0">
                <a:solidFill>
                  <a:schemeClr val="accent1">
                    <a:lumMod val="75000"/>
                  </a:schemeClr>
                </a:solidFill>
              </a:rPr>
              <a:t>Forum</a:t>
            </a:r>
            <a:br>
              <a:rPr lang="en-AU" sz="32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AU" sz="3200" b="1" dirty="0">
                <a:solidFill>
                  <a:schemeClr val="accent1">
                    <a:lumMod val="75000"/>
                  </a:schemeClr>
                </a:solidFill>
              </a:rPr>
              <a:t>(Yr 11-12)</a:t>
            </a:r>
            <a:endParaRPr lang="en-GB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98637"/>
            <a:ext cx="8229600" cy="4525963"/>
          </a:xfrm>
        </p:spPr>
        <p:txBody>
          <a:bodyPr>
            <a:normAutofit/>
          </a:bodyPr>
          <a:lstStyle/>
          <a:p>
            <a:r>
              <a:rPr lang="en-AU" sz="2800" dirty="0"/>
              <a:t>Three day workshop at UTAS in Hobart with University researchers and students </a:t>
            </a:r>
          </a:p>
          <a:p>
            <a:r>
              <a:rPr lang="en-AU" sz="2800" dirty="0"/>
              <a:t>Receive an insight into university life and discuss future science course options </a:t>
            </a:r>
          </a:p>
          <a:p>
            <a:r>
              <a:rPr lang="en-AU" sz="2800" dirty="0"/>
              <a:t>Connect study with future careers</a:t>
            </a:r>
          </a:p>
          <a:p>
            <a:r>
              <a:rPr lang="en-AU" sz="2800" dirty="0"/>
              <a:t>Experience real life research projects</a:t>
            </a:r>
          </a:p>
          <a:p>
            <a:r>
              <a:rPr lang="en-AU" sz="2800" dirty="0"/>
              <a:t>Visit research institutes and</a:t>
            </a:r>
          </a:p>
          <a:p>
            <a:pPr marL="0" indent="0">
              <a:buNone/>
            </a:pPr>
            <a:r>
              <a:rPr lang="en-AU" sz="2800" dirty="0"/>
              <a:t>	 laboratories </a:t>
            </a:r>
            <a:endParaRPr lang="en-GB" sz="2800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6" y="0"/>
            <a:ext cx="261937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375" y="4648200"/>
            <a:ext cx="2968625" cy="222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2653125"/>
      </p:ext>
    </p:extLst>
  </p:cSld>
  <p:clrMapOvr>
    <a:masterClrMapping/>
  </p:clrMapOvr>
  <p:transition advTm="12000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28800" y="0"/>
            <a:ext cx="12334763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715000"/>
            <a:ext cx="8229600" cy="1143000"/>
          </a:xfrm>
        </p:spPr>
        <p:txBody>
          <a:bodyPr/>
          <a:lstStyle/>
          <a:p>
            <a:r>
              <a:rPr lang="en-AU" b="1" dirty="0">
                <a:solidFill>
                  <a:srgbClr val="FFFF00"/>
                </a:solidFill>
              </a:rPr>
              <a:t>Tasmanian Youth Science Forum</a:t>
            </a:r>
            <a:endParaRPr lang="en-GB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158680"/>
      </p:ext>
    </p:extLst>
  </p:cSld>
  <p:clrMapOvr>
    <a:masterClrMapping/>
  </p:clrMapOvr>
  <p:transition advTm="500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Youth Projects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sz="1800" dirty="0">
                <a:effectLst/>
              </a:rPr>
              <a:t>Rotary Youth Programme of Enrichment –</a:t>
            </a:r>
            <a:r>
              <a:rPr lang="en-AU" sz="1800" b="1" dirty="0">
                <a:effectLst/>
              </a:rPr>
              <a:t> RYPEN</a:t>
            </a:r>
            <a:r>
              <a:rPr lang="en-AU" sz="1800" dirty="0">
                <a:effectLst/>
              </a:rPr>
              <a:t> (Year 10)</a:t>
            </a:r>
          </a:p>
          <a:p>
            <a:r>
              <a:rPr lang="en-AU" sz="1800" dirty="0">
                <a:effectLst/>
              </a:rPr>
              <a:t>Road Safety Educational Program  </a:t>
            </a:r>
            <a:r>
              <a:rPr lang="en-AU" sz="1800" b="1" dirty="0">
                <a:effectLst/>
              </a:rPr>
              <a:t>– RYDA</a:t>
            </a:r>
            <a:r>
              <a:rPr lang="en-AU" sz="1800" dirty="0">
                <a:effectLst/>
              </a:rPr>
              <a:t> (Year 10)</a:t>
            </a:r>
          </a:p>
          <a:p>
            <a:r>
              <a:rPr lang="en-AU" sz="1800" dirty="0">
                <a:effectLst/>
              </a:rPr>
              <a:t>Windeward Bound – Youth Leadership Challenge – </a:t>
            </a:r>
            <a:r>
              <a:rPr lang="en-AU" sz="1800" b="1" dirty="0">
                <a:effectLst/>
              </a:rPr>
              <a:t>YLC </a:t>
            </a:r>
            <a:r>
              <a:rPr lang="en-AU" sz="1800" dirty="0">
                <a:effectLst/>
              </a:rPr>
              <a:t>(9-12)</a:t>
            </a:r>
            <a:endParaRPr lang="en-GB" sz="1800" dirty="0"/>
          </a:p>
          <a:p>
            <a:r>
              <a:rPr lang="en-AU" sz="2400" dirty="0"/>
              <a:t>National Youth Science Forum</a:t>
            </a:r>
            <a:r>
              <a:rPr lang="en-AU" sz="2400" b="1" dirty="0"/>
              <a:t> NSYF </a:t>
            </a:r>
            <a:r>
              <a:rPr lang="en-AU" sz="2400" dirty="0"/>
              <a:t>(Year 11)</a:t>
            </a:r>
          </a:p>
          <a:p>
            <a:r>
              <a:rPr lang="en-AU" sz="2400" dirty="0"/>
              <a:t>Tasmanian Youth Science Forum </a:t>
            </a:r>
            <a:r>
              <a:rPr lang="en-AU" sz="2400" b="1" dirty="0"/>
              <a:t>TSYF </a:t>
            </a:r>
            <a:r>
              <a:rPr lang="en-AU" sz="2400" dirty="0"/>
              <a:t>(Year 11-12)</a:t>
            </a:r>
          </a:p>
          <a:p>
            <a:r>
              <a:rPr lang="en-AU" sz="2400" dirty="0">
                <a:effectLst/>
              </a:rPr>
              <a:t>Science and Engineering Challenge  (Year 9 &amp; 10)</a:t>
            </a:r>
          </a:p>
          <a:p>
            <a:r>
              <a:rPr lang="en-AU" sz="2400" dirty="0"/>
              <a:t>Science Experience  (Year 10)</a:t>
            </a:r>
          </a:p>
          <a:p>
            <a:r>
              <a:rPr lang="en-AU" sz="1800" dirty="0">
                <a:effectLst/>
              </a:rPr>
              <a:t>Model United Nations Assembly – </a:t>
            </a:r>
            <a:r>
              <a:rPr lang="en-AU" sz="1800" b="1" dirty="0">
                <a:effectLst/>
              </a:rPr>
              <a:t>MUNA </a:t>
            </a:r>
            <a:r>
              <a:rPr lang="en-AU" sz="1800" dirty="0">
                <a:effectLst/>
              </a:rPr>
              <a:t>(Year 10-11)</a:t>
            </a:r>
          </a:p>
          <a:p>
            <a:r>
              <a:rPr lang="en-AU" sz="1800" dirty="0"/>
              <a:t>Rotary Adventures in Citizenship – </a:t>
            </a:r>
            <a:r>
              <a:rPr lang="en-AU" sz="1800" b="1" dirty="0"/>
              <a:t>RAIC</a:t>
            </a:r>
            <a:r>
              <a:rPr lang="en-AU" sz="1800" dirty="0"/>
              <a:t> (Year 11)</a:t>
            </a:r>
            <a:endParaRPr lang="en-AU" sz="1800" dirty="0">
              <a:effectLst/>
            </a:endParaRPr>
          </a:p>
          <a:p>
            <a:r>
              <a:rPr lang="en-AU" sz="1800" dirty="0"/>
              <a:t>Rotary Youth Exchange </a:t>
            </a:r>
            <a:r>
              <a:rPr lang="en-AU" sz="1800" b="1" dirty="0"/>
              <a:t>RYE </a:t>
            </a:r>
            <a:r>
              <a:rPr lang="en-GB" sz="1800" dirty="0">
                <a:effectLst/>
              </a:rPr>
              <a:t>(Year 10-12) </a:t>
            </a:r>
          </a:p>
          <a:p>
            <a:r>
              <a:rPr lang="en-GB" sz="1800" dirty="0">
                <a:effectLst/>
              </a:rPr>
              <a:t>Creating My Career </a:t>
            </a:r>
            <a:r>
              <a:rPr lang="en-GB" sz="1800" b="1" dirty="0">
                <a:effectLst/>
              </a:rPr>
              <a:t>CMC </a:t>
            </a:r>
            <a:r>
              <a:rPr lang="en-GB" sz="1800" dirty="0">
                <a:effectLst/>
              </a:rPr>
              <a:t>(Year 9)</a:t>
            </a:r>
          </a:p>
          <a:p>
            <a:endParaRPr lang="en-AU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165907"/>
            <a:ext cx="1403563" cy="1403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985660"/>
      </p:ext>
    </p:extLst>
  </p:cSld>
  <p:clrMapOvr>
    <a:masterClrMapping/>
  </p:clrMapOvr>
  <p:transition spd="slow" advTm="17000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66946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715000"/>
            <a:ext cx="8229600" cy="1143000"/>
          </a:xfrm>
        </p:spPr>
        <p:txBody>
          <a:bodyPr/>
          <a:lstStyle/>
          <a:p>
            <a:r>
              <a:rPr lang="en-AU" b="1" dirty="0">
                <a:solidFill>
                  <a:srgbClr val="FFFF00"/>
                </a:solidFill>
              </a:rPr>
              <a:t>Tasmanian Youth Science Forum</a:t>
            </a:r>
            <a:endParaRPr lang="en-GB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188787"/>
      </p:ext>
    </p:extLst>
  </p:cSld>
  <p:clrMapOvr>
    <a:masterClrMapping/>
  </p:clrMapOvr>
  <p:transition advTm="5000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66946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715000"/>
            <a:ext cx="8229600" cy="1143000"/>
          </a:xfrm>
        </p:spPr>
        <p:txBody>
          <a:bodyPr/>
          <a:lstStyle/>
          <a:p>
            <a:r>
              <a:rPr lang="en-AU" b="1" dirty="0">
                <a:solidFill>
                  <a:srgbClr val="FFFF00"/>
                </a:solidFill>
              </a:rPr>
              <a:t>Tasmanian Youth Science Forum</a:t>
            </a:r>
            <a:endParaRPr lang="en-GB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675381"/>
      </p:ext>
    </p:extLst>
  </p:cSld>
  <p:clrMapOvr>
    <a:masterClrMapping/>
  </p:clrMapOvr>
  <p:transition advTm="5000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66946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695950"/>
            <a:ext cx="8229600" cy="1143000"/>
          </a:xfrm>
        </p:spPr>
        <p:txBody>
          <a:bodyPr/>
          <a:lstStyle/>
          <a:p>
            <a:r>
              <a:rPr lang="en-AU" b="1" dirty="0">
                <a:solidFill>
                  <a:srgbClr val="FFFF00"/>
                </a:solidFill>
              </a:rPr>
              <a:t>Tasmanian Youth Science Forum</a:t>
            </a:r>
            <a:endParaRPr lang="en-GB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0209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split orient="vert"/>
      </p:transition>
    </mc:Choice>
    <mc:Fallback xmlns="">
      <p:transition spd="slow" advTm="5000">
        <p:split orient="vert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0"/>
            <a:ext cx="10209908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715000"/>
            <a:ext cx="8229600" cy="1143000"/>
          </a:xfrm>
        </p:spPr>
        <p:txBody>
          <a:bodyPr/>
          <a:lstStyle/>
          <a:p>
            <a:r>
              <a:rPr lang="en-AU" b="1" dirty="0">
                <a:solidFill>
                  <a:srgbClr val="FFFF00"/>
                </a:solidFill>
              </a:rPr>
              <a:t>Tasmanian Youth Science Forum</a:t>
            </a:r>
            <a:endParaRPr lang="en-GB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638883"/>
      </p:ext>
    </p:extLst>
  </p:cSld>
  <p:clrMapOvr>
    <a:masterClrMapping/>
  </p:clrMapOvr>
  <p:transition advTm="5000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2245" y="1663558"/>
            <a:ext cx="4954555" cy="1143000"/>
          </a:xfrm>
        </p:spPr>
        <p:txBody>
          <a:bodyPr>
            <a:normAutofit fontScale="90000"/>
          </a:bodyPr>
          <a:lstStyle/>
          <a:p>
            <a:r>
              <a:rPr lang="en-AU" sz="3600" b="1" dirty="0">
                <a:solidFill>
                  <a:schemeClr val="accent1">
                    <a:lumMod val="75000"/>
                  </a:schemeClr>
                </a:solidFill>
              </a:rPr>
              <a:t>The Science Experience </a:t>
            </a:r>
            <a:br>
              <a:rPr lang="en-AU" sz="36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AU" sz="3600" b="1" dirty="0">
                <a:solidFill>
                  <a:schemeClr val="accent1">
                    <a:lumMod val="75000"/>
                  </a:schemeClr>
                </a:solidFill>
              </a:rPr>
              <a:t>(Yr 10)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3124201"/>
            <a:ext cx="8610600" cy="3124200"/>
          </a:xfrm>
        </p:spPr>
        <p:txBody>
          <a:bodyPr>
            <a:normAutofit/>
          </a:bodyPr>
          <a:lstStyle/>
          <a:p>
            <a:r>
              <a:rPr lang="en-AU" sz="2800" dirty="0"/>
              <a:t>Scientists will be the ones to solve the biggest challenges our planet faces.</a:t>
            </a:r>
          </a:p>
          <a:p>
            <a:r>
              <a:rPr lang="en-AU" sz="2800" dirty="0"/>
              <a:t>For three days, students perform experiments in laboratories, attend inspirational lectures, join site visits and experience what it’s like to study science at the University of Tasmania.</a:t>
            </a:r>
            <a:endParaRPr lang="en-GB" sz="2800" dirty="0"/>
          </a:p>
        </p:txBody>
      </p:sp>
      <p:pic>
        <p:nvPicPr>
          <p:cNvPr id="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374"/>
            <a:ext cx="3732245" cy="2799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2377" y="7374"/>
            <a:ext cx="3581400" cy="1695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2056538"/>
      </p:ext>
    </p:extLst>
  </p:cSld>
  <p:clrMapOvr>
    <a:masterClrMapping/>
  </p:clrMapOvr>
  <p:transition spd="slow" advTm="10000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Liz\Pictures\IMG_339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>
                <a:solidFill>
                  <a:srgbClr val="FFFF00"/>
                </a:solidFill>
              </a:rPr>
              <a:t>Science Experience</a:t>
            </a:r>
            <a:endParaRPr lang="en-GB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449640"/>
      </p:ext>
    </p:extLst>
  </p:cSld>
  <p:clrMapOvr>
    <a:masterClrMapping/>
  </p:clrMapOvr>
  <p:transition advTm="5000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>
                <a:solidFill>
                  <a:srgbClr val="FFFF00"/>
                </a:solidFill>
              </a:rPr>
              <a:t>Science Experience</a:t>
            </a:r>
            <a:endParaRPr lang="en-GB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2880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split orient="vert"/>
      </p:transition>
    </mc:Choice>
    <mc:Fallback xmlns="">
      <p:transition spd="slow" advTm="5000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>
                <a:solidFill>
                  <a:srgbClr val="FFFF00"/>
                </a:solidFill>
              </a:rPr>
              <a:t>Science Experience</a:t>
            </a:r>
            <a:endParaRPr lang="en-GB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969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5000">
        <p14:glitter pattern="hexagon"/>
      </p:transition>
    </mc:Choice>
    <mc:Fallback xmlns="">
      <p:transition spd="slow" advTm="5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14800" y="304800"/>
            <a:ext cx="4876800" cy="1143000"/>
          </a:xfrm>
        </p:spPr>
        <p:txBody>
          <a:bodyPr/>
          <a:lstStyle/>
          <a:p>
            <a:r>
              <a:rPr lang="en-AU" b="1" dirty="0">
                <a:solidFill>
                  <a:srgbClr val="FFFF00"/>
                </a:solidFill>
              </a:rPr>
              <a:t>Science Experience</a:t>
            </a:r>
            <a:endParaRPr lang="en-GB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920686"/>
      </p:ext>
    </p:extLst>
  </p:cSld>
  <p:clrMapOvr>
    <a:masterClrMapping/>
  </p:clrMapOvr>
  <p:transition advTm="5000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7200" y="38100"/>
            <a:ext cx="12124266" cy="681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7200" y="304800"/>
            <a:ext cx="4876800" cy="1143000"/>
          </a:xfrm>
        </p:spPr>
        <p:txBody>
          <a:bodyPr/>
          <a:lstStyle/>
          <a:p>
            <a:r>
              <a:rPr lang="en-AU" b="1" dirty="0">
                <a:solidFill>
                  <a:srgbClr val="FFFF00"/>
                </a:solidFill>
              </a:rPr>
              <a:t>Science Experience</a:t>
            </a:r>
            <a:endParaRPr lang="en-GB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138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00">
        <p14:ripple/>
      </p:transition>
    </mc:Choice>
    <mc:Fallback xmlns="">
      <p:transition spd="slow" advTm="5000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1898</TotalTime>
  <Words>302</Words>
  <Application>Microsoft Office PowerPoint</Application>
  <PresentationFormat>On-screen Show (4:3)</PresentationFormat>
  <Paragraphs>64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6" baseType="lpstr">
      <vt:lpstr>Arial</vt:lpstr>
      <vt:lpstr>Calibri</vt:lpstr>
      <vt:lpstr>Office Theme</vt:lpstr>
      <vt:lpstr> </vt:lpstr>
      <vt:lpstr>PowerPoint Presentation</vt:lpstr>
      <vt:lpstr>Youth Projects</vt:lpstr>
      <vt:lpstr>The Science Experience  (Yr 10)</vt:lpstr>
      <vt:lpstr>Science Experience</vt:lpstr>
      <vt:lpstr>Science Experience</vt:lpstr>
      <vt:lpstr>Science Experience</vt:lpstr>
      <vt:lpstr>Science Experience</vt:lpstr>
      <vt:lpstr>Science Experience</vt:lpstr>
      <vt:lpstr>Science Experience</vt:lpstr>
      <vt:lpstr>Science Experience</vt:lpstr>
      <vt:lpstr>Science &amp; Engineering Challenge      (Yr 10)</vt:lpstr>
      <vt:lpstr>Science and Engineering Challenge </vt:lpstr>
      <vt:lpstr>Science and Engineering Challenge </vt:lpstr>
      <vt:lpstr>Science and Engineering Challenge </vt:lpstr>
      <vt:lpstr>Science and Engineering Challenge </vt:lpstr>
      <vt:lpstr>Science and Engineering Challenge </vt:lpstr>
      <vt:lpstr>Science and Engineering Challenge </vt:lpstr>
      <vt:lpstr>           NSYF (Yr 11)  </vt:lpstr>
      <vt:lpstr>National Youth Science Forum</vt:lpstr>
      <vt:lpstr>National Youth Science Forum</vt:lpstr>
      <vt:lpstr>National Youth Science Forum</vt:lpstr>
      <vt:lpstr>National Youth Science Forum</vt:lpstr>
      <vt:lpstr>National Youth Science Forum</vt:lpstr>
      <vt:lpstr>National Youth Science Forum</vt:lpstr>
      <vt:lpstr>National Youth Science Forum</vt:lpstr>
      <vt:lpstr>National Youth Science Forum</vt:lpstr>
      <vt:lpstr>Tasmanian Youth Science Forum (Yr 11-12)</vt:lpstr>
      <vt:lpstr>Tasmanian Youth Science Forum</vt:lpstr>
      <vt:lpstr>Tasmanian Youth Science Forum</vt:lpstr>
      <vt:lpstr>Tasmanian Youth Science Forum</vt:lpstr>
      <vt:lpstr>Tasmanian Youth Science Forum</vt:lpstr>
      <vt:lpstr>Tasmanian Youth Science Forum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Rotary District 9830</dc:title>
  <dc:creator>Liz</dc:creator>
  <cp:lastModifiedBy>George Manifold</cp:lastModifiedBy>
  <cp:revision>126</cp:revision>
  <cp:lastPrinted>2019-01-16T01:03:41Z</cp:lastPrinted>
  <dcterms:created xsi:type="dcterms:W3CDTF">2018-02-17T04:04:08Z</dcterms:created>
  <dcterms:modified xsi:type="dcterms:W3CDTF">2019-10-08T03:54:50Z</dcterms:modified>
</cp:coreProperties>
</file>