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30" r:id="rId3"/>
    <p:sldId id="258" r:id="rId4"/>
    <p:sldId id="269" r:id="rId5"/>
    <p:sldId id="378" r:id="rId6"/>
    <p:sldId id="308" r:id="rId7"/>
    <p:sldId id="310" r:id="rId8"/>
    <p:sldId id="309" r:id="rId9"/>
    <p:sldId id="379" r:id="rId10"/>
    <p:sldId id="312" r:id="rId11"/>
    <p:sldId id="311" r:id="rId12"/>
    <p:sldId id="272" r:id="rId13"/>
    <p:sldId id="295" r:id="rId14"/>
    <p:sldId id="294" r:id="rId15"/>
    <p:sldId id="296" r:id="rId16"/>
    <p:sldId id="300" r:id="rId17"/>
    <p:sldId id="302" r:id="rId18"/>
    <p:sldId id="299" r:id="rId19"/>
    <p:sldId id="298" r:id="rId20"/>
    <p:sldId id="303" r:id="rId21"/>
    <p:sldId id="282" r:id="rId22"/>
    <p:sldId id="325" r:id="rId23"/>
    <p:sldId id="326" r:id="rId24"/>
    <p:sldId id="327" r:id="rId25"/>
    <p:sldId id="328" r:id="rId26"/>
    <p:sldId id="329" r:id="rId27"/>
  </p:sldIdLst>
  <p:sldSz cx="9144000" cy="6858000" type="screen4x3"/>
  <p:notesSz cx="6858000" cy="99456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3CC33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3" autoAdjust="0"/>
    <p:restoredTop sz="94662" autoAdjust="0"/>
  </p:normalViewPr>
  <p:slideViewPr>
    <p:cSldViewPr>
      <p:cViewPr>
        <p:scale>
          <a:sx n="50" d="100"/>
          <a:sy n="50" d="100"/>
        </p:scale>
        <p:origin x="1745" y="56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37BA-9258-490C-B859-F312825A01F6}" type="datetimeFigureOut">
              <a:rPr lang="en-GB" smtClean="0"/>
              <a:t>08/10/2019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50DC-9C87-498B-87B8-C00906A84A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4515415"/>
      </p:ext>
    </p:extLst>
  </p:cSld>
  <p:clrMapOvr>
    <a:masterClrMapping/>
  </p:clrMapOvr>
  <p:transition advTm="5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37BA-9258-490C-B859-F312825A01F6}" type="datetimeFigureOut">
              <a:rPr lang="en-GB" smtClean="0"/>
              <a:t>08/10/2019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50DC-9C87-498B-87B8-C00906A84A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1800922"/>
      </p:ext>
    </p:extLst>
  </p:cSld>
  <p:clrMapOvr>
    <a:masterClrMapping/>
  </p:clrMapOvr>
  <p:transition advTm="5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37BA-9258-490C-B859-F312825A01F6}" type="datetimeFigureOut">
              <a:rPr lang="en-GB" smtClean="0"/>
              <a:t>08/10/2019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50DC-9C87-498B-87B8-C00906A84A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0956840"/>
      </p:ext>
    </p:extLst>
  </p:cSld>
  <p:clrMapOvr>
    <a:masterClrMapping/>
  </p:clrMapOvr>
  <p:transition advTm="5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37BA-9258-490C-B859-F312825A01F6}" type="datetimeFigureOut">
              <a:rPr lang="en-GB" smtClean="0"/>
              <a:t>08/10/2019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50DC-9C87-498B-87B8-C00906A84A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0108598"/>
      </p:ext>
    </p:extLst>
  </p:cSld>
  <p:clrMapOvr>
    <a:masterClrMapping/>
  </p:clrMapOvr>
  <p:transition advTm="5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37BA-9258-490C-B859-F312825A01F6}" type="datetimeFigureOut">
              <a:rPr lang="en-GB" smtClean="0"/>
              <a:t>08/10/2019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50DC-9C87-498B-87B8-C00906A84A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4530607"/>
      </p:ext>
    </p:extLst>
  </p:cSld>
  <p:clrMapOvr>
    <a:masterClrMapping/>
  </p:clrMapOvr>
  <p:transition advTm="5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37BA-9258-490C-B859-F312825A01F6}" type="datetimeFigureOut">
              <a:rPr lang="en-GB" smtClean="0"/>
              <a:t>08/10/2019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50DC-9C87-498B-87B8-C00906A84A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8191900"/>
      </p:ext>
    </p:extLst>
  </p:cSld>
  <p:clrMapOvr>
    <a:masterClrMapping/>
  </p:clrMapOvr>
  <p:transition advTm="5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37BA-9258-490C-B859-F312825A01F6}" type="datetimeFigureOut">
              <a:rPr lang="en-GB" smtClean="0"/>
              <a:t>08/10/2019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50DC-9C87-498B-87B8-C00906A84A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38635"/>
      </p:ext>
    </p:extLst>
  </p:cSld>
  <p:clrMapOvr>
    <a:masterClrMapping/>
  </p:clrMapOvr>
  <p:transition advTm="5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37BA-9258-490C-B859-F312825A01F6}" type="datetimeFigureOut">
              <a:rPr lang="en-GB" smtClean="0"/>
              <a:t>08/10/2019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50DC-9C87-498B-87B8-C00906A84A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1918162"/>
      </p:ext>
    </p:extLst>
  </p:cSld>
  <p:clrMapOvr>
    <a:masterClrMapping/>
  </p:clrMapOvr>
  <p:transition advTm="5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37BA-9258-490C-B859-F312825A01F6}" type="datetimeFigureOut">
              <a:rPr lang="en-GB" smtClean="0"/>
              <a:t>08/10/2019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50DC-9C87-498B-87B8-C00906A84A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8982547"/>
      </p:ext>
    </p:extLst>
  </p:cSld>
  <p:clrMapOvr>
    <a:masterClrMapping/>
  </p:clrMapOvr>
  <p:transition advTm="5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37BA-9258-490C-B859-F312825A01F6}" type="datetimeFigureOut">
              <a:rPr lang="en-GB" smtClean="0"/>
              <a:t>08/10/2019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50DC-9C87-498B-87B8-C00906A84A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4413253"/>
      </p:ext>
    </p:extLst>
  </p:cSld>
  <p:clrMapOvr>
    <a:masterClrMapping/>
  </p:clrMapOvr>
  <p:transition advTm="5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37BA-9258-490C-B859-F312825A01F6}" type="datetimeFigureOut">
              <a:rPr lang="en-GB" smtClean="0"/>
              <a:t>08/10/2019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50DC-9C87-498B-87B8-C00906A84A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4589699"/>
      </p:ext>
    </p:extLst>
  </p:cSld>
  <p:clrMapOvr>
    <a:masterClrMapping/>
  </p:clrMapOvr>
  <p:transition advTm="5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C337BA-9258-490C-B859-F312825A01F6}" type="datetimeFigureOut">
              <a:rPr lang="en-GB" smtClean="0"/>
              <a:t>08/10/2019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4450DC-9C87-498B-87B8-C00906A84A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5343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5000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br>
              <a:rPr lang="en-AU" b="1" dirty="0"/>
            </a:br>
            <a:endParaRPr lang="en-GB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76600"/>
            <a:ext cx="6400800" cy="1752600"/>
          </a:xfrm>
        </p:spPr>
        <p:txBody>
          <a:bodyPr>
            <a:normAutofit/>
          </a:bodyPr>
          <a:lstStyle/>
          <a:p>
            <a:r>
              <a:rPr lang="en-AU" sz="8000" b="1" dirty="0">
                <a:solidFill>
                  <a:schemeClr val="tx1"/>
                </a:solidFill>
              </a:rPr>
              <a:t>Youth Projects</a:t>
            </a:r>
            <a:endParaRPr lang="en-GB" sz="8000" b="1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05200" y="1752600"/>
            <a:ext cx="24258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3200" b="1" dirty="0">
                <a:solidFill>
                  <a:srgbClr val="0070C0"/>
                </a:solidFill>
              </a:rPr>
              <a:t>District 9830 </a:t>
            </a:r>
            <a:endParaRPr lang="en-GB" sz="3200" dirty="0">
              <a:solidFill>
                <a:srgbClr val="0070C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381000"/>
            <a:ext cx="4867666" cy="182880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5A57BE9-4D42-4350-9283-B39BF0A3615A}"/>
              </a:ext>
            </a:extLst>
          </p:cNvPr>
          <p:cNvSpPr txBox="1"/>
          <p:nvPr/>
        </p:nvSpPr>
        <p:spPr>
          <a:xfrm>
            <a:off x="2743200" y="4876800"/>
            <a:ext cx="358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600" dirty="0"/>
              <a:t>Part 3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184033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9600" y="19050"/>
            <a:ext cx="12158133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533400" y="0"/>
            <a:ext cx="10210800" cy="1143000"/>
          </a:xfrm>
        </p:spPr>
        <p:txBody>
          <a:bodyPr>
            <a:noAutofit/>
          </a:bodyPr>
          <a:lstStyle/>
          <a:p>
            <a:r>
              <a:rPr lang="en-AU" sz="5200" b="1" dirty="0">
                <a:solidFill>
                  <a:srgbClr val="FFFF00"/>
                </a:solidFill>
              </a:rPr>
              <a:t>Model United Nations Assembly</a:t>
            </a:r>
            <a:endParaRPr lang="en-GB" sz="5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58002"/>
      </p:ext>
    </p:extLst>
  </p:cSld>
  <p:clrMapOvr>
    <a:masterClrMapping/>
  </p:clrMapOvr>
  <p:transition advTm="5000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0"/>
            <a:ext cx="12110156" cy="681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562600"/>
            <a:ext cx="9144000" cy="1143000"/>
          </a:xfrm>
        </p:spPr>
        <p:txBody>
          <a:bodyPr>
            <a:normAutofit/>
          </a:bodyPr>
          <a:lstStyle/>
          <a:p>
            <a:r>
              <a:rPr lang="en-AU" sz="5200" b="1" dirty="0">
                <a:solidFill>
                  <a:srgbClr val="FFFF00"/>
                </a:solidFill>
              </a:rPr>
              <a:t>Model United Nations Assembly</a:t>
            </a:r>
            <a:endParaRPr lang="en-GB" sz="5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63891"/>
      </p:ext>
    </p:extLst>
  </p:cSld>
  <p:clrMapOvr>
    <a:masterClrMapping/>
  </p:clrMapOvr>
  <p:transition advTm="5000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972" y="457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AU" sz="3200" b="1" dirty="0">
                <a:solidFill>
                  <a:schemeClr val="accent3">
                    <a:lumMod val="75000"/>
                  </a:schemeClr>
                </a:solidFill>
              </a:rPr>
              <a:t>Rotary Youth Exchange</a:t>
            </a:r>
            <a:br>
              <a:rPr lang="en-AU" sz="3200" b="1" dirty="0">
                <a:solidFill>
                  <a:schemeClr val="accent3">
                    <a:lumMod val="75000"/>
                  </a:schemeClr>
                </a:solidFill>
              </a:rPr>
            </a:br>
            <a:r>
              <a:rPr lang="en-AU" sz="3200" b="1" dirty="0">
                <a:solidFill>
                  <a:schemeClr val="accent3">
                    <a:lumMod val="75000"/>
                  </a:schemeClr>
                </a:solidFill>
              </a:rPr>
              <a:t>RYE</a:t>
            </a:r>
            <a:br>
              <a:rPr lang="en-AU" sz="3200" b="1" dirty="0">
                <a:solidFill>
                  <a:schemeClr val="accent3">
                    <a:lumMod val="75000"/>
                  </a:schemeClr>
                </a:solidFill>
              </a:rPr>
            </a:br>
            <a:r>
              <a:rPr lang="en-AU" sz="3200" b="1" dirty="0">
                <a:solidFill>
                  <a:schemeClr val="accent3">
                    <a:lumMod val="75000"/>
                  </a:schemeClr>
                </a:solidFill>
              </a:rPr>
              <a:t>(Yr 10 - 11)</a:t>
            </a:r>
            <a:endParaRPr lang="en-GB" sz="32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sz="2800" dirty="0"/>
              <a:t>Experience a new culture, a new language and build lifelong friendships on an international youth exchange</a:t>
            </a:r>
          </a:p>
          <a:p>
            <a:r>
              <a:rPr lang="en-AU" sz="2800" dirty="0"/>
              <a:t>Must attend school for 12 months</a:t>
            </a:r>
          </a:p>
          <a:p>
            <a:r>
              <a:rPr lang="en-AU" sz="2800" dirty="0"/>
              <a:t>Live with up to 4 families in your chosen country</a:t>
            </a:r>
          </a:p>
          <a:p>
            <a:r>
              <a:rPr lang="en-AU" sz="2800" dirty="0"/>
              <a:t>It won’t be easy but WOW!</a:t>
            </a:r>
          </a:p>
          <a:p>
            <a:r>
              <a:rPr lang="en-AU" sz="2800" dirty="0">
                <a:solidFill>
                  <a:schemeClr val="accent1">
                    <a:lumMod val="75000"/>
                  </a:schemeClr>
                </a:solidFill>
              </a:rPr>
              <a:t>www.ryea.org.au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2988" y="0"/>
            <a:ext cx="1641011" cy="1752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4495800"/>
            <a:ext cx="2863159" cy="1906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203852"/>
      </p:ext>
    </p:extLst>
  </p:cSld>
  <p:clrMapOvr>
    <a:masterClrMapping/>
  </p:clrMapOvr>
  <p:transition advTm="11000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Liz\Documents\Rotary\Youth exchange\camp photos\IMG_03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9519709" cy="7139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Rotary Youth Exchange</a:t>
            </a:r>
            <a:endParaRPr lang="en-GB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117502"/>
      </p:ext>
    </p:extLst>
  </p:cSld>
  <p:clrMapOvr>
    <a:masterClrMapping/>
  </p:clrMapOvr>
  <p:transition advTm="5000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Liz\Documents\Rotary\Youth exchange\camp photos\IMG_026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523999" y="-1295401"/>
            <a:ext cx="12191999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>
                <a:solidFill>
                  <a:srgbClr val="00FF00"/>
                </a:solidFill>
              </a:rPr>
              <a:t> </a:t>
            </a:r>
            <a:r>
              <a:rPr lang="en-AU" b="1" dirty="0">
                <a:solidFill>
                  <a:srgbClr val="FFFF00"/>
                </a:solidFill>
              </a:rPr>
              <a:t>Rotary Youth Exchange</a:t>
            </a:r>
            <a:endParaRPr lang="en-GB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283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doors dir="vert"/>
      </p:transition>
    </mc:Choice>
    <mc:Fallback xmlns="">
      <p:transition spd="slow" advTm="5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9683">
            <a:off x="-1480322" y="-1548539"/>
            <a:ext cx="11949970" cy="14137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AU" b="1" dirty="0"/>
              <a:t>Rotary Youth Exchange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6907913"/>
      </p:ext>
    </p:extLst>
  </p:cSld>
  <p:clrMapOvr>
    <a:masterClrMapping/>
  </p:clrMapOvr>
  <p:transition advTm="5000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Liz\AppData\Local\Microsoft\Windows\INetCache\IE\M8LIOU2T\DSC_00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1500" y="0"/>
            <a:ext cx="10287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715000"/>
            <a:ext cx="8229600" cy="1143000"/>
          </a:xfrm>
        </p:spPr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Rotary Youth Exchange</a:t>
            </a:r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0874693"/>
      </p:ext>
    </p:extLst>
  </p:cSld>
  <p:clrMapOvr>
    <a:masterClrMapping/>
  </p:clrMapOvr>
  <p:transition advTm="5000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Liz\AppData\Local\Microsoft\Windows\INetCache\IE\2MFSY1FD\DSC_00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28800" y="-838200"/>
            <a:ext cx="11544300" cy="769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66800" y="5562600"/>
            <a:ext cx="8229600" cy="1143000"/>
          </a:xfrm>
        </p:spPr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Rotary Youth Exchange</a:t>
            </a:r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1530150"/>
      </p:ext>
    </p:extLst>
  </p:cSld>
  <p:clrMapOvr>
    <a:masterClrMapping/>
  </p:clrMapOvr>
  <p:transition advTm="5000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Liz\Pictures\2018-08-11\IMG_029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533399" y="533401"/>
            <a:ext cx="10363199" cy="7772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0" y="5715000"/>
            <a:ext cx="8229600" cy="1143000"/>
          </a:xfrm>
        </p:spPr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Rotary Youth Exchange</a:t>
            </a:r>
            <a:endParaRPr lang="en-GB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765229"/>
      </p:ext>
    </p:extLst>
  </p:cSld>
  <p:clrMapOvr>
    <a:masterClrMapping/>
  </p:clrMapOvr>
  <p:transition advTm="5000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Liz\AppData\Local\Microsoft\Windows\INetCache\IE\2MFSY1FD\DSC_00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2400"/>
            <a:ext cx="10515600" cy="701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-228600"/>
            <a:ext cx="8229600" cy="1143000"/>
          </a:xfrm>
        </p:spPr>
        <p:txBody>
          <a:bodyPr/>
          <a:lstStyle/>
          <a:p>
            <a:r>
              <a:rPr lang="en-AU" b="1" dirty="0"/>
              <a:t>Rotary Youth Exchange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6672586"/>
      </p:ext>
    </p:extLst>
  </p:cSld>
  <p:clrMapOvr>
    <a:masterClrMapping/>
  </p:clrMapOvr>
  <p:transition advTm="500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751613649"/>
      </p:ext>
    </p:extLst>
  </p:cSld>
  <p:clrMapOvr>
    <a:masterClrMapping/>
  </p:clrMapOvr>
  <p:transition advTm="3000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Liz\Pictures\IMG_348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Rotary Youth Exchange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1593467"/>
      </p:ext>
    </p:extLst>
  </p:cSld>
  <p:clrMapOvr>
    <a:masterClrMapping/>
  </p:clrMapOvr>
  <p:transition advTm="5000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1400" y="228600"/>
            <a:ext cx="6375400" cy="1143000"/>
          </a:xfrm>
        </p:spPr>
        <p:txBody>
          <a:bodyPr>
            <a:normAutofit fontScale="90000"/>
          </a:bodyPr>
          <a:lstStyle/>
          <a:p>
            <a:r>
              <a:rPr lang="en-AU" sz="3200" b="1" dirty="0"/>
              <a:t>Creating My Career</a:t>
            </a:r>
            <a:br>
              <a:rPr lang="en-AU" sz="3200" b="1" dirty="0"/>
            </a:br>
            <a:r>
              <a:rPr lang="en-AU" sz="3200" b="1" dirty="0"/>
              <a:t>CMC</a:t>
            </a:r>
            <a:br>
              <a:rPr lang="en-AU" sz="3200" b="1" dirty="0"/>
            </a:br>
            <a:r>
              <a:rPr lang="en-AU" sz="3200" b="1" dirty="0"/>
              <a:t>(Yr 8 &amp; 9)</a:t>
            </a:r>
            <a:endParaRPr lang="en-GB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22437"/>
            <a:ext cx="8229600" cy="4525963"/>
          </a:xfrm>
        </p:spPr>
        <p:txBody>
          <a:bodyPr>
            <a:normAutofit/>
          </a:bodyPr>
          <a:lstStyle/>
          <a:p>
            <a:r>
              <a:rPr lang="en-AU" sz="2800" dirty="0"/>
              <a:t>Designed in conjunction with the Department of Education’s My Education.</a:t>
            </a:r>
          </a:p>
          <a:p>
            <a:r>
              <a:rPr lang="en-AU" sz="2800" dirty="0"/>
              <a:t>Real world learnings to students, who may not have a clear pathway in mind</a:t>
            </a:r>
          </a:p>
          <a:p>
            <a:r>
              <a:rPr lang="en-AU" sz="2800" dirty="0"/>
              <a:t>Gain an insight into what career, study and employment possibilities are available to you. </a:t>
            </a:r>
          </a:p>
          <a:p>
            <a:r>
              <a:rPr lang="en-AU" sz="2800" dirty="0"/>
              <a:t>Have a practical look into what a career in a chosen profession actually looks like across a range of careers.</a:t>
            </a:r>
            <a:endParaRPr lang="en-GB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1140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382840"/>
      </p:ext>
    </p:extLst>
  </p:cSld>
  <p:clrMapOvr>
    <a:masterClrMapping/>
  </p:clrMapOvr>
  <p:transition advTm="11000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Creating My Career</a:t>
            </a:r>
            <a:endParaRPr lang="en-GB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55981"/>
      </p:ext>
    </p:extLst>
  </p:cSld>
  <p:clrMapOvr>
    <a:masterClrMapping/>
  </p:clrMapOvr>
  <p:transition advTm="5000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-1"/>
            <a:ext cx="9220200" cy="6915151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715000"/>
            <a:ext cx="8229600" cy="1143000"/>
          </a:xfrm>
        </p:spPr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Creating My Career</a:t>
            </a:r>
            <a:endParaRPr lang="en-GB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886649"/>
      </p:ext>
    </p:extLst>
  </p:cSld>
  <p:clrMapOvr>
    <a:masterClrMapping/>
  </p:clrMapOvr>
  <p:transition advTm="5000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Creating My Career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534085"/>
      </p:ext>
    </p:extLst>
  </p:cSld>
  <p:clrMapOvr>
    <a:masterClrMapping/>
  </p:clrMapOvr>
  <p:transition advTm="5000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Creating My Career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570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ripple/>
      </p:transition>
    </mc:Choice>
    <mc:Fallback xmlns="">
      <p:transition spd="slow" advTm="500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28600" y="-152400"/>
            <a:ext cx="8229600" cy="1143000"/>
          </a:xfrm>
        </p:spPr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Creating My Career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65670"/>
      </p:ext>
    </p:extLst>
  </p:cSld>
  <p:clrMapOvr>
    <a:masterClrMapping/>
  </p:clrMapOvr>
  <p:transition advTm="500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Youth Projects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sz="1800" dirty="0">
                <a:effectLst/>
              </a:rPr>
              <a:t>Rotary Youth Programme of Enrichment –</a:t>
            </a:r>
            <a:r>
              <a:rPr lang="en-AU" sz="1800" b="1" dirty="0">
                <a:effectLst/>
              </a:rPr>
              <a:t> RYPEN</a:t>
            </a:r>
            <a:r>
              <a:rPr lang="en-AU" sz="1800" dirty="0">
                <a:effectLst/>
              </a:rPr>
              <a:t> (Year 10)</a:t>
            </a:r>
          </a:p>
          <a:p>
            <a:r>
              <a:rPr lang="en-AU" sz="1800" dirty="0">
                <a:effectLst/>
              </a:rPr>
              <a:t>Road Safety Educational Program  </a:t>
            </a:r>
            <a:r>
              <a:rPr lang="en-AU" sz="1800" b="1" dirty="0">
                <a:effectLst/>
              </a:rPr>
              <a:t>– RYDA</a:t>
            </a:r>
            <a:r>
              <a:rPr lang="en-AU" sz="1800" dirty="0">
                <a:effectLst/>
              </a:rPr>
              <a:t> (Year 10)</a:t>
            </a:r>
          </a:p>
          <a:p>
            <a:r>
              <a:rPr lang="en-AU" sz="1800" dirty="0">
                <a:effectLst/>
              </a:rPr>
              <a:t>Windeward Bound – Youth Leadership Challenge – </a:t>
            </a:r>
            <a:r>
              <a:rPr lang="en-AU" sz="1800" b="1" dirty="0">
                <a:effectLst/>
              </a:rPr>
              <a:t>YLC </a:t>
            </a:r>
            <a:r>
              <a:rPr lang="en-AU" sz="1800" dirty="0">
                <a:effectLst/>
              </a:rPr>
              <a:t>(9-12)</a:t>
            </a:r>
            <a:endParaRPr lang="en-GB" sz="1800" dirty="0"/>
          </a:p>
          <a:p>
            <a:r>
              <a:rPr lang="en-AU" sz="1800" dirty="0"/>
              <a:t>National Youth Science Forum</a:t>
            </a:r>
            <a:r>
              <a:rPr lang="en-AU" sz="1800" b="1" dirty="0"/>
              <a:t> NSYF </a:t>
            </a:r>
            <a:r>
              <a:rPr lang="en-AU" sz="1800" dirty="0"/>
              <a:t>(Year 11)</a:t>
            </a:r>
          </a:p>
          <a:p>
            <a:r>
              <a:rPr lang="en-AU" sz="1800" dirty="0"/>
              <a:t>Tasmanian Youth Science Forum </a:t>
            </a:r>
            <a:r>
              <a:rPr lang="en-AU" sz="1800" b="1" dirty="0"/>
              <a:t>TSYF </a:t>
            </a:r>
            <a:r>
              <a:rPr lang="en-AU" sz="1800" dirty="0"/>
              <a:t>(Year 11-12)</a:t>
            </a:r>
          </a:p>
          <a:p>
            <a:r>
              <a:rPr lang="en-AU" sz="1800" dirty="0">
                <a:effectLst/>
              </a:rPr>
              <a:t>Science and Engineering Challenge  (Year 9 &amp; 10)</a:t>
            </a:r>
          </a:p>
          <a:p>
            <a:r>
              <a:rPr lang="en-AU" sz="1800" dirty="0"/>
              <a:t>Science Experience  (Year 10)</a:t>
            </a:r>
          </a:p>
          <a:p>
            <a:r>
              <a:rPr lang="en-AU" sz="2400" dirty="0">
                <a:effectLst/>
              </a:rPr>
              <a:t>Model United Nations Assembly – </a:t>
            </a:r>
            <a:r>
              <a:rPr lang="en-AU" sz="2400" b="1" dirty="0">
                <a:effectLst/>
              </a:rPr>
              <a:t>MUNA </a:t>
            </a:r>
            <a:r>
              <a:rPr lang="en-AU" sz="2400" dirty="0">
                <a:effectLst/>
              </a:rPr>
              <a:t>(Year 10-11)</a:t>
            </a:r>
          </a:p>
          <a:p>
            <a:r>
              <a:rPr lang="en-AU" sz="2400" dirty="0"/>
              <a:t>Rotary Adventures in Citizenship – </a:t>
            </a:r>
            <a:r>
              <a:rPr lang="en-AU" sz="2400" b="1" dirty="0"/>
              <a:t>RAIC</a:t>
            </a:r>
            <a:r>
              <a:rPr lang="en-AU" sz="2400" dirty="0"/>
              <a:t> (Year 11)</a:t>
            </a:r>
            <a:endParaRPr lang="en-AU" sz="2400" dirty="0">
              <a:effectLst/>
            </a:endParaRPr>
          </a:p>
          <a:p>
            <a:r>
              <a:rPr lang="en-AU" sz="2400" dirty="0"/>
              <a:t>Rotary Youth Exchange </a:t>
            </a:r>
            <a:r>
              <a:rPr lang="en-AU" sz="2400" b="1" dirty="0"/>
              <a:t>RYE </a:t>
            </a:r>
            <a:r>
              <a:rPr lang="en-GB" sz="2400" dirty="0">
                <a:effectLst/>
              </a:rPr>
              <a:t>(Year 10-12) </a:t>
            </a:r>
          </a:p>
          <a:p>
            <a:r>
              <a:rPr lang="en-GB" sz="2400" dirty="0">
                <a:effectLst/>
              </a:rPr>
              <a:t>Creating My Career </a:t>
            </a:r>
            <a:r>
              <a:rPr lang="en-GB" sz="2400" b="1" dirty="0">
                <a:effectLst/>
              </a:rPr>
              <a:t>CMC </a:t>
            </a:r>
            <a:r>
              <a:rPr lang="en-GB" sz="2400" dirty="0">
                <a:effectLst/>
              </a:rPr>
              <a:t>(Year 9)</a:t>
            </a:r>
          </a:p>
          <a:p>
            <a:endParaRPr lang="en-AU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165907"/>
            <a:ext cx="1403563" cy="1403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985660"/>
      </p:ext>
    </p:extLst>
  </p:cSld>
  <p:clrMapOvr>
    <a:masterClrMapping/>
  </p:clrMapOvr>
  <p:transition spd="slow" advTm="17000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4200" y="274638"/>
            <a:ext cx="5562600" cy="1143000"/>
          </a:xfrm>
        </p:spPr>
        <p:txBody>
          <a:bodyPr>
            <a:normAutofit fontScale="90000"/>
          </a:bodyPr>
          <a:lstStyle/>
          <a:p>
            <a:r>
              <a:rPr lang="en-AU" sz="3200" b="1" dirty="0">
                <a:solidFill>
                  <a:schemeClr val="accent3">
                    <a:lumMod val="75000"/>
                  </a:schemeClr>
                </a:solidFill>
              </a:rPr>
              <a:t>Model United Nations Assembly MUNA</a:t>
            </a:r>
            <a:br>
              <a:rPr lang="en-AU" sz="3200" b="1" dirty="0">
                <a:solidFill>
                  <a:schemeClr val="accent3">
                    <a:lumMod val="75000"/>
                  </a:schemeClr>
                </a:solidFill>
              </a:rPr>
            </a:br>
            <a:r>
              <a:rPr lang="en-AU" sz="3200" b="1" dirty="0">
                <a:solidFill>
                  <a:schemeClr val="accent3">
                    <a:lumMod val="75000"/>
                  </a:schemeClr>
                </a:solidFill>
              </a:rPr>
              <a:t>(Yr 10-11)</a:t>
            </a:r>
            <a:endParaRPr lang="en-GB" sz="32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55837"/>
            <a:ext cx="8229600" cy="4525963"/>
          </a:xfrm>
        </p:spPr>
        <p:txBody>
          <a:bodyPr>
            <a:normAutofit/>
          </a:bodyPr>
          <a:lstStyle/>
          <a:p>
            <a:r>
              <a:rPr lang="en-AU" sz="2800" dirty="0"/>
              <a:t>Learn about other nations and understand how the UN works.</a:t>
            </a:r>
          </a:p>
          <a:p>
            <a:r>
              <a:rPr lang="en-AU" sz="2800" dirty="0"/>
              <a:t>Helps to develop debating skills and gain self-confidence while learning about other nations</a:t>
            </a:r>
          </a:p>
          <a:p>
            <a:r>
              <a:rPr lang="en-AU" sz="2800" dirty="0"/>
              <a:t>Debate real UN issues as well as other issues.</a:t>
            </a:r>
          </a:p>
          <a:p>
            <a:r>
              <a:rPr lang="en-AU" sz="2800" dirty="0">
                <a:effectLst/>
              </a:rPr>
              <a:t>Each nominated school is given a country to represent and a set of resolutions to investigate and discuss from the point of view of the country they are representing. </a:t>
            </a:r>
            <a:endParaRPr lang="en-GB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895600" cy="2276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296232"/>
      </p:ext>
    </p:extLst>
  </p:cSld>
  <p:clrMapOvr>
    <a:masterClrMapping/>
  </p:clrMapOvr>
  <p:transition spd="slow" advTm="1100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14338" name="Picture 2" descr="D:\Users\Liz\Desktop\photos\MUNA\IMG_086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-1676400"/>
            <a:ext cx="8001000" cy="106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2903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ripple/>
      </p:transition>
    </mc:Choice>
    <mc:Fallback xmlns="">
      <p:transition spd="slow" advTm="5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Users\Liz\Desktop\photos\MUNA\IMG_086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0"/>
            <a:ext cx="9956800" cy="746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81000" y="-76200"/>
            <a:ext cx="9956800" cy="1143000"/>
          </a:xfrm>
        </p:spPr>
        <p:txBody>
          <a:bodyPr>
            <a:normAutofit fontScale="90000"/>
          </a:bodyPr>
          <a:lstStyle/>
          <a:p>
            <a:r>
              <a:rPr lang="en-AU" sz="6000" b="1" dirty="0">
                <a:solidFill>
                  <a:srgbClr val="FFFF00"/>
                </a:solidFill>
              </a:rPr>
              <a:t>Model United Nations </a:t>
            </a:r>
            <a:r>
              <a:rPr lang="en-AU" sz="5800" b="1" dirty="0">
                <a:solidFill>
                  <a:srgbClr val="FFFF00"/>
                </a:solidFill>
              </a:rPr>
              <a:t>Assembly</a:t>
            </a:r>
            <a:endParaRPr lang="en-GB" sz="58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10875727"/>
      </p:ext>
    </p:extLst>
  </p:cSld>
  <p:clrMapOvr>
    <a:masterClrMapping/>
  </p:clrMapOvr>
  <p:transition advTm="5000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2163" y="-838200"/>
            <a:ext cx="5345801" cy="800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81000" y="5410200"/>
            <a:ext cx="9982200" cy="1143000"/>
          </a:xfrm>
        </p:spPr>
        <p:txBody>
          <a:bodyPr>
            <a:noAutofit/>
          </a:bodyPr>
          <a:lstStyle/>
          <a:p>
            <a:r>
              <a:rPr lang="en-AU" sz="5200" b="1" dirty="0">
                <a:solidFill>
                  <a:srgbClr val="FFFF00"/>
                </a:solidFill>
              </a:rPr>
              <a:t>Model United Nations Assembly</a:t>
            </a:r>
            <a:endParaRPr lang="en-GB" sz="5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102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split orient="vert"/>
      </p:transition>
    </mc:Choice>
    <mc:Fallback xmlns="">
      <p:transition spd="slow" advTm="5000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0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0" y="5334000"/>
            <a:ext cx="10820400" cy="1143000"/>
          </a:xfrm>
        </p:spPr>
        <p:txBody>
          <a:bodyPr>
            <a:normAutofit/>
          </a:bodyPr>
          <a:lstStyle/>
          <a:p>
            <a:r>
              <a:rPr lang="en-AU" sz="5200" b="1" dirty="0"/>
              <a:t>Model United Nations Assembly</a:t>
            </a:r>
            <a:endParaRPr lang="en-GB" sz="5200" dirty="0"/>
          </a:p>
        </p:txBody>
      </p:sp>
    </p:spTree>
    <p:extLst>
      <p:ext uri="{BB962C8B-B14F-4D97-AF65-F5344CB8AC3E}">
        <p14:creationId xmlns:p14="http://schemas.microsoft.com/office/powerpoint/2010/main" val="745696372"/>
      </p:ext>
    </p:extLst>
  </p:cSld>
  <p:clrMapOvr>
    <a:masterClrMapping/>
  </p:clrMapOvr>
  <p:transition advTm="500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Users\Liz\Desktop\photos\MUNA\IMG_087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5867400"/>
            <a:ext cx="9353550" cy="1143000"/>
          </a:xfrm>
        </p:spPr>
        <p:txBody>
          <a:bodyPr>
            <a:noAutofit/>
          </a:bodyPr>
          <a:lstStyle/>
          <a:p>
            <a:r>
              <a:rPr lang="en-AU" sz="5200" b="1" dirty="0">
                <a:solidFill>
                  <a:srgbClr val="FFFF00"/>
                </a:solidFill>
              </a:rPr>
              <a:t>Model United Nations Assembly</a:t>
            </a:r>
            <a:endParaRPr lang="en-AU" sz="5200" dirty="0"/>
          </a:p>
        </p:txBody>
      </p:sp>
    </p:spTree>
    <p:extLst>
      <p:ext uri="{BB962C8B-B14F-4D97-AF65-F5344CB8AC3E}">
        <p14:creationId xmlns:p14="http://schemas.microsoft.com/office/powerpoint/2010/main" val="2658274797"/>
      </p:ext>
    </p:extLst>
  </p:cSld>
  <p:clrMapOvr>
    <a:masterClrMapping/>
  </p:clrMapOvr>
  <p:transition advTm="5000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1898</TotalTime>
  <Words>272</Words>
  <Application>Microsoft Office PowerPoint</Application>
  <PresentationFormat>On-screen Show (4:3)</PresentationFormat>
  <Paragraphs>51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Calibri</vt:lpstr>
      <vt:lpstr>Office Theme</vt:lpstr>
      <vt:lpstr> </vt:lpstr>
      <vt:lpstr>PowerPoint Presentation</vt:lpstr>
      <vt:lpstr>Youth Projects</vt:lpstr>
      <vt:lpstr>Model United Nations Assembly MUNA (Yr 10-11)</vt:lpstr>
      <vt:lpstr>PowerPoint Presentation</vt:lpstr>
      <vt:lpstr>Model United Nations Assembly</vt:lpstr>
      <vt:lpstr>Model United Nations Assembly</vt:lpstr>
      <vt:lpstr>Model United Nations Assembly</vt:lpstr>
      <vt:lpstr>Model United Nations Assembly</vt:lpstr>
      <vt:lpstr>Model United Nations Assembly</vt:lpstr>
      <vt:lpstr>Model United Nations Assembly</vt:lpstr>
      <vt:lpstr>Rotary Youth Exchange RYE (Yr 10 - 11)</vt:lpstr>
      <vt:lpstr>Rotary Youth Exchange</vt:lpstr>
      <vt:lpstr> Rotary Youth Exchange</vt:lpstr>
      <vt:lpstr>Rotary Youth Exchange</vt:lpstr>
      <vt:lpstr>Rotary Youth Exchange</vt:lpstr>
      <vt:lpstr>Rotary Youth Exchange</vt:lpstr>
      <vt:lpstr>Rotary Youth Exchange</vt:lpstr>
      <vt:lpstr>Rotary Youth Exchange</vt:lpstr>
      <vt:lpstr>Rotary Youth Exchange</vt:lpstr>
      <vt:lpstr>Creating My Career CMC (Yr 8 &amp; 9)</vt:lpstr>
      <vt:lpstr>Creating My Career</vt:lpstr>
      <vt:lpstr>Creating My Career</vt:lpstr>
      <vt:lpstr>Creating My Career</vt:lpstr>
      <vt:lpstr>Creating My Career</vt:lpstr>
      <vt:lpstr>Creating My Career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Rotary District 9830</dc:title>
  <dc:creator>Liz</dc:creator>
  <cp:lastModifiedBy>George Manifold</cp:lastModifiedBy>
  <cp:revision>127</cp:revision>
  <cp:lastPrinted>2019-01-16T01:03:41Z</cp:lastPrinted>
  <dcterms:created xsi:type="dcterms:W3CDTF">2018-02-17T04:04:08Z</dcterms:created>
  <dcterms:modified xsi:type="dcterms:W3CDTF">2019-10-08T03:46:07Z</dcterms:modified>
</cp:coreProperties>
</file>