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2" r:id="rId2"/>
    <p:sldMasterId id="2147483654" r:id="rId3"/>
  </p:sldMasterIdLst>
  <p:notesMasterIdLst>
    <p:notesMasterId r:id="rId1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5143500" type="screen16x9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2rPTajBWPWcoKhKUVqzJsHKVs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2" d="100"/>
          <a:sy n="102" d="100"/>
        </p:scale>
        <p:origin x="-45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1925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2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325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31262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1925" y="8831262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507901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325" cy="4183062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:notes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325" cy="4183062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:notes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325" cy="4183062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5e1e75d119_0_0:notes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200" cy="41832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g5e1e75d1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5e1e75d119_0_4:notes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200" cy="41832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g5e1e75d119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5e1e75d119_0_18:notes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200" cy="41832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5e1e75d11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5e1e75d119_0_13:notes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200" cy="41832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 of being at a party. Ask all the questions and talk about yourself. What will the other person think?</a:t>
            </a:r>
            <a:endParaRPr/>
          </a:p>
        </p:txBody>
      </p:sp>
      <p:sp>
        <p:nvSpPr>
          <p:cNvPr id="67" name="Google Shape;67;g5e1e75d11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5e1e75d119_0_22:notes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200" cy="41832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g5e1e75d119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e1e75d119_0_26:notes"/>
          <p:cNvSpPr txBox="1">
            <a:spLocks noGrp="1"/>
          </p:cNvSpPr>
          <p:nvPr>
            <p:ph type="body" idx="1"/>
          </p:nvPr>
        </p:nvSpPr>
        <p:spPr>
          <a:xfrm>
            <a:off x="935037" y="4416425"/>
            <a:ext cx="5140200" cy="41832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 of being at a party. Ask all the questions and talk about yourself. What will the other person think?</a:t>
            </a:r>
            <a:endParaRPr/>
          </a:p>
        </p:txBody>
      </p:sp>
      <p:sp>
        <p:nvSpPr>
          <p:cNvPr id="78" name="Google Shape;78;g5e1e75d11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"/>
          <p:cNvSpPr txBox="1">
            <a:spLocks noGrp="1"/>
          </p:cNvSpPr>
          <p:nvPr>
            <p:ph type="ctrTitle"/>
          </p:nvPr>
        </p:nvSpPr>
        <p:spPr>
          <a:xfrm>
            <a:off x="-76200" y="2571750"/>
            <a:ext cx="9296400" cy="742950"/>
          </a:xfrm>
          <a:prstGeom prst="rect">
            <a:avLst/>
          </a:prstGeom>
          <a:solidFill>
            <a:srgbClr val="00246C"/>
          </a:solidFill>
          <a:ln>
            <a:noFill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548625" tIns="0" rIns="0" bIns="9142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ubTitle" idx="1"/>
          </p:nvPr>
        </p:nvSpPr>
        <p:spPr>
          <a:xfrm>
            <a:off x="533400" y="3458808"/>
            <a:ext cx="6400800" cy="713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R="0" lvl="0" algn="l" rtl="0">
              <a:spcBef>
                <a:spcPts val="330"/>
              </a:spcBef>
              <a:spcAft>
                <a:spcPts val="0"/>
              </a:spcAft>
              <a:buClr>
                <a:srgbClr val="FFFFFF"/>
              </a:buClr>
              <a:buSzPts val="1650"/>
              <a:buFont typeface="Arial"/>
              <a:buNone/>
              <a:defRPr sz="165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420"/>
              </a:spcBef>
              <a:spcAft>
                <a:spcPts val="0"/>
              </a:spcAft>
              <a:buClr>
                <a:srgbClr val="B7B2AE"/>
              </a:buClr>
              <a:buSzPts val="2100"/>
              <a:buFont typeface="Arial"/>
              <a:buNone/>
              <a:defRPr sz="2100" b="0" i="0" u="none" strike="noStrike" cap="none">
                <a:solidFill>
                  <a:srgbClr val="B7B2A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360"/>
              </a:spcBef>
              <a:spcAft>
                <a:spcPts val="0"/>
              </a:spcAft>
              <a:buClr>
                <a:srgbClr val="B7B2AE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B7B2A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300"/>
              </a:spcBef>
              <a:spcAft>
                <a:spcPts val="0"/>
              </a:spcAft>
              <a:buClr>
                <a:srgbClr val="B7B2AE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B7B2A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300"/>
              </a:spcBef>
              <a:spcAft>
                <a:spcPts val="0"/>
              </a:spcAft>
              <a:buClr>
                <a:srgbClr val="B7B2AE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B7B2A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300"/>
              </a:spcBef>
              <a:spcAft>
                <a:spcPts val="0"/>
              </a:spcAft>
              <a:buClr>
                <a:srgbClr val="B7B2AE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B7B2A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300"/>
              </a:spcBef>
              <a:spcAft>
                <a:spcPts val="0"/>
              </a:spcAft>
              <a:buClr>
                <a:srgbClr val="B7B2AE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B7B2A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300"/>
              </a:spcBef>
              <a:spcAft>
                <a:spcPts val="0"/>
              </a:spcAft>
              <a:buClr>
                <a:srgbClr val="B7B2AE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B7B2A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300"/>
              </a:spcBef>
              <a:spcAft>
                <a:spcPts val="0"/>
              </a:spcAft>
              <a:buClr>
                <a:srgbClr val="B7B2AE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B7B2A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ctrTitle"/>
          </p:nvPr>
        </p:nvSpPr>
        <p:spPr>
          <a:xfrm>
            <a:off x="152400" y="2000250"/>
            <a:ext cx="88392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>
            <a:spLocks noGrp="1"/>
          </p:cNvSpPr>
          <p:nvPr>
            <p:ph type="title"/>
          </p:nvPr>
        </p:nvSpPr>
        <p:spPr>
          <a:xfrm>
            <a:off x="381000" y="342900"/>
            <a:ext cx="8763000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body" idx="1"/>
          </p:nvPr>
        </p:nvSpPr>
        <p:spPr>
          <a:xfrm>
            <a:off x="457200" y="91440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1475" algn="l" rtl="0">
              <a:spcBef>
                <a:spcPts val="450"/>
              </a:spcBef>
              <a:spcAft>
                <a:spcPts val="0"/>
              </a:spcAft>
              <a:buClr>
                <a:srgbClr val="FFFFFF"/>
              </a:buClr>
              <a:buSzPts val="2250"/>
              <a:buFont typeface="Arial"/>
              <a:buChar char="•"/>
              <a:defRPr sz="225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352425" algn="l" rtl="0">
              <a:spcBef>
                <a:spcPts val="390"/>
              </a:spcBef>
              <a:spcAft>
                <a:spcPts val="0"/>
              </a:spcAft>
              <a:buClr>
                <a:srgbClr val="FFFFFF"/>
              </a:buClr>
              <a:buSzPts val="1950"/>
              <a:buFont typeface="Arial"/>
              <a:buChar char="–"/>
              <a:defRPr sz="195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3375" algn="l" rtl="0">
              <a:spcBef>
                <a:spcPts val="330"/>
              </a:spcBef>
              <a:spcAft>
                <a:spcPts val="0"/>
              </a:spcAft>
              <a:buClr>
                <a:srgbClr val="FFFFFF"/>
              </a:buClr>
              <a:buSzPts val="1650"/>
              <a:buFont typeface="Arial"/>
              <a:buChar char="•"/>
              <a:defRPr sz="165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4325" algn="l" rtl="0">
              <a:spcBef>
                <a:spcPts val="270"/>
              </a:spcBef>
              <a:spcAft>
                <a:spcPts val="0"/>
              </a:spcAft>
              <a:buClr>
                <a:srgbClr val="FFFFFF"/>
              </a:buClr>
              <a:buSzPts val="1350"/>
              <a:buFont typeface="Arial"/>
              <a:buChar char="–"/>
              <a:defRPr sz="135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04800" algn="l" rtl="0">
              <a:spcBef>
                <a:spcPts val="24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7D90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05600" y="209550"/>
            <a:ext cx="213360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" y="4476750"/>
            <a:ext cx="1216025" cy="4572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7D90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4476750"/>
            <a:ext cx="1216025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7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7"/>
          <p:cNvSpPr txBox="1"/>
          <p:nvPr/>
        </p:nvSpPr>
        <p:spPr>
          <a:xfrm>
            <a:off x="-152400" y="2000250"/>
            <a:ext cx="9525000" cy="1200150"/>
          </a:xfrm>
          <a:prstGeom prst="rect">
            <a:avLst/>
          </a:prstGeom>
          <a:solidFill>
            <a:srgbClr val="00246C"/>
          </a:solidFill>
          <a:ln>
            <a:noFill/>
          </a:ln>
          <a:effectLst>
            <a:outerShdw blurRad="63500" dist="61087" dir="5400000">
              <a:srgbClr val="808080">
                <a:alpha val="4588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7D90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4476750"/>
            <a:ext cx="1216025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9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9"/>
          <p:cNvSpPr txBox="1"/>
          <p:nvPr/>
        </p:nvSpPr>
        <p:spPr>
          <a:xfrm>
            <a:off x="-76200" y="342900"/>
            <a:ext cx="9296400" cy="400050"/>
          </a:xfrm>
          <a:prstGeom prst="rect">
            <a:avLst/>
          </a:prstGeom>
          <a:solidFill>
            <a:srgbClr val="00246C"/>
          </a:solidFill>
          <a:ln>
            <a:noFill/>
          </a:ln>
          <a:effectLst>
            <a:outerShdw blurRad="63500" dist="61087" dir="5400000">
              <a:srgbClr val="808080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"/>
          <p:cNvSpPr txBox="1"/>
          <p:nvPr/>
        </p:nvSpPr>
        <p:spPr>
          <a:xfrm>
            <a:off x="857250" y="2571750"/>
            <a:ext cx="7315200" cy="742950"/>
          </a:xfrm>
          <a:prstGeom prst="rect">
            <a:avLst/>
          </a:prstGeom>
          <a:solidFill>
            <a:srgbClr val="00246C"/>
          </a:solidFill>
          <a:ln>
            <a:noFill/>
          </a:ln>
          <a:effectLst>
            <a:outerShdw blurRad="63500" dist="23000" dir="5400000">
              <a:srgbClr val="80808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"/>
          <p:cNvSpPr txBox="1"/>
          <p:nvPr/>
        </p:nvSpPr>
        <p:spPr>
          <a:xfrm>
            <a:off x="1485900" y="2686050"/>
            <a:ext cx="5143500" cy="628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 Narrow"/>
              <a:buNone/>
            </a:pPr>
            <a:r>
              <a:rPr lang="en-US" sz="3300" b="1" i="0" u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TITLE</a:t>
            </a:r>
            <a:endParaRPr/>
          </a:p>
        </p:txBody>
      </p:sp>
      <p:sp>
        <p:nvSpPr>
          <p:cNvPr id="36" name="Google Shape;36;p1"/>
          <p:cNvSpPr txBox="1">
            <a:spLocks noGrp="1"/>
          </p:cNvSpPr>
          <p:nvPr>
            <p:ph type="ctrTitle"/>
          </p:nvPr>
        </p:nvSpPr>
        <p:spPr>
          <a:xfrm>
            <a:off x="-76200" y="2571750"/>
            <a:ext cx="9296400" cy="742950"/>
          </a:xfrm>
          <a:prstGeom prst="rect">
            <a:avLst/>
          </a:prstGeom>
          <a:solidFill>
            <a:srgbClr val="00246C"/>
          </a:solidFill>
          <a:ln>
            <a:noFill/>
          </a:ln>
          <a:effectLst>
            <a:outerShdw blurRad="63500" dist="50799" dir="2700000">
              <a:srgbClr val="808080">
                <a:alpha val="39607"/>
              </a:srgbClr>
            </a:outerShdw>
          </a:effectLst>
        </p:spPr>
        <p:txBody>
          <a:bodyPr spcFirstLastPara="1" wrap="square" lIns="548625" tIns="0" rIns="0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 Narrow"/>
              <a:buNone/>
            </a:pPr>
            <a:r>
              <a:rPr lang="en-US" sz="4400"/>
              <a:t>Social media revolution</a:t>
            </a:r>
            <a:endParaRPr/>
          </a:p>
        </p:txBody>
      </p:sp>
      <p:sp>
        <p:nvSpPr>
          <p:cNvPr id="37" name="Google Shape;37;p1"/>
          <p:cNvSpPr txBox="1">
            <a:spLocks noGrp="1"/>
          </p:cNvSpPr>
          <p:nvPr>
            <p:ph type="subTitle" idx="1"/>
          </p:nvPr>
        </p:nvSpPr>
        <p:spPr>
          <a:xfrm>
            <a:off x="457200" y="3429000"/>
            <a:ext cx="8305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>
                <a:solidFill>
                  <a:schemeClr val="lt1"/>
                </a:solidFill>
              </a:rPr>
              <a:t>Youth Forum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>
                <a:solidFill>
                  <a:schemeClr val="lt1"/>
                </a:solidFill>
              </a:rPr>
              <a:t>Courtney Greisbach	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>
                <a:solidFill>
                  <a:schemeClr val="lt1"/>
                </a:solidFill>
              </a:rPr>
              <a:t>August 3, 2019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</a:pPr>
            <a:endParaRPr sz="1800" b="0" i="0" u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76200" y="2000250"/>
            <a:ext cx="90678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Narrow"/>
              <a:buNone/>
            </a:pPr>
            <a:r>
              <a:rPr lang="en-US" sz="4000"/>
              <a:t>Why use social media?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"/>
          <p:cNvSpPr txBox="1">
            <a:spLocks noGrp="1"/>
          </p:cNvSpPr>
          <p:nvPr>
            <p:ph type="title"/>
          </p:nvPr>
        </p:nvSpPr>
        <p:spPr>
          <a:xfrm>
            <a:off x="381000" y="342900"/>
            <a:ext cx="8763000" cy="3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Narrow"/>
              <a:buNone/>
            </a:pPr>
            <a:r>
              <a:rPr lang="en-US" sz="3200"/>
              <a:t>Social media revolution</a:t>
            </a:r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body" idx="1"/>
          </p:nvPr>
        </p:nvSpPr>
        <p:spPr>
          <a:xfrm>
            <a:off x="381000" y="971550"/>
            <a:ext cx="8229600" cy="3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 sz="1800" b="1">
                <a:solidFill>
                  <a:schemeClr val="accent1"/>
                </a:solidFill>
              </a:rPr>
              <a:t>What is the organisations purpose?</a:t>
            </a:r>
            <a:endParaRPr sz="1800" b="1" i="0" u="sng" strike="noStrike" cap="none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-142875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chemeClr val="accent1"/>
              </a:buClr>
              <a:buSzPts val="2250"/>
              <a:buFont typeface="Noto Sans Symbols"/>
              <a:buChar char="▪"/>
            </a:pPr>
            <a:r>
              <a:rPr lang="en-US" sz="1800"/>
              <a:t>Sharing news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Brand recognition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Education about cause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Fundraising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Membership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Sponsor recognition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Recruitment</a:t>
            </a:r>
            <a:endParaRPr sz="180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5e1e75d119_0_0"/>
          <p:cNvSpPr txBox="1">
            <a:spLocks noGrp="1"/>
          </p:cNvSpPr>
          <p:nvPr>
            <p:ph type="ctrTitle"/>
          </p:nvPr>
        </p:nvSpPr>
        <p:spPr>
          <a:xfrm>
            <a:off x="76200" y="2000250"/>
            <a:ext cx="90678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Narrow"/>
              <a:buNone/>
            </a:pPr>
            <a:r>
              <a:rPr lang="en-US" sz="4000"/>
              <a:t>Who is your audience?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5e1e75d119_0_4"/>
          <p:cNvSpPr txBox="1">
            <a:spLocks noGrp="1"/>
          </p:cNvSpPr>
          <p:nvPr>
            <p:ph type="title"/>
          </p:nvPr>
        </p:nvSpPr>
        <p:spPr>
          <a:xfrm>
            <a:off x="381000" y="342900"/>
            <a:ext cx="8763000" cy="3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Narrow"/>
              <a:buNone/>
            </a:pPr>
            <a:r>
              <a:rPr lang="en-US" sz="3200"/>
              <a:t>Social media revolution</a:t>
            </a:r>
            <a:endParaRPr/>
          </a:p>
        </p:txBody>
      </p:sp>
      <p:sp>
        <p:nvSpPr>
          <p:cNvPr id="59" name="Google Shape;59;g5e1e75d119_0_4"/>
          <p:cNvSpPr txBox="1">
            <a:spLocks noGrp="1"/>
          </p:cNvSpPr>
          <p:nvPr>
            <p:ph type="body" idx="1"/>
          </p:nvPr>
        </p:nvSpPr>
        <p:spPr>
          <a:xfrm>
            <a:off x="381000" y="971550"/>
            <a:ext cx="8229600" cy="3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 sz="1800" b="1">
                <a:solidFill>
                  <a:schemeClr val="accent1"/>
                </a:solidFill>
              </a:rPr>
              <a:t>Who is your audience?</a:t>
            </a:r>
            <a:endParaRPr sz="1800" b="1" i="0" u="sng" strike="noStrike" cap="none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Current members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Potential members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Sponsors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General public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Participants - parents/guardians or youth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 b="1"/>
              <a:t>May have to write two posts for different audience</a:t>
            </a:r>
            <a:endParaRPr sz="1800" b="1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 b="1"/>
              <a:t>Choose one channel to begin with - Facebook, instagram etc.</a:t>
            </a:r>
            <a:endParaRPr sz="1800" b="1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e1e75d119_0_18"/>
          <p:cNvSpPr txBox="1">
            <a:spLocks noGrp="1"/>
          </p:cNvSpPr>
          <p:nvPr>
            <p:ph type="ctrTitle"/>
          </p:nvPr>
        </p:nvSpPr>
        <p:spPr>
          <a:xfrm>
            <a:off x="76200" y="2000250"/>
            <a:ext cx="90678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Narrow"/>
              <a:buNone/>
            </a:pPr>
            <a:r>
              <a:rPr lang="en-US" sz="4000"/>
              <a:t>What is your message?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e1e75d119_0_13"/>
          <p:cNvSpPr txBox="1">
            <a:spLocks noGrp="1"/>
          </p:cNvSpPr>
          <p:nvPr>
            <p:ph type="title"/>
          </p:nvPr>
        </p:nvSpPr>
        <p:spPr>
          <a:xfrm>
            <a:off x="381000" y="342900"/>
            <a:ext cx="8763000" cy="3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Narrow"/>
              <a:buNone/>
            </a:pPr>
            <a:r>
              <a:rPr lang="en-US" sz="3200"/>
              <a:t>Social media revolution</a:t>
            </a:r>
            <a:endParaRPr/>
          </a:p>
        </p:txBody>
      </p:sp>
      <p:sp>
        <p:nvSpPr>
          <p:cNvPr id="70" name="Google Shape;70;g5e1e75d119_0_13"/>
          <p:cNvSpPr txBox="1">
            <a:spLocks noGrp="1"/>
          </p:cNvSpPr>
          <p:nvPr>
            <p:ph type="body" idx="1"/>
          </p:nvPr>
        </p:nvSpPr>
        <p:spPr>
          <a:xfrm>
            <a:off x="381000" y="971550"/>
            <a:ext cx="8229600" cy="3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 sz="1800" b="1">
                <a:solidFill>
                  <a:schemeClr val="accent1"/>
                </a:solidFill>
              </a:rPr>
              <a:t>Have a conversation</a:t>
            </a:r>
            <a:endParaRPr sz="1800" b="1">
              <a:solidFill>
                <a:schemeClr val="accent1"/>
              </a:solidFill>
            </a:endParaRPr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Reply to comments - you do this in real life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Try different ways of communication - images, video, posts shared, polls, ask questions, call to action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Keep checking analytics</a:t>
            </a:r>
            <a:endParaRPr sz="180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e1e75d119_0_22"/>
          <p:cNvSpPr txBox="1">
            <a:spLocks noGrp="1"/>
          </p:cNvSpPr>
          <p:nvPr>
            <p:ph type="ctrTitle"/>
          </p:nvPr>
        </p:nvSpPr>
        <p:spPr>
          <a:xfrm>
            <a:off x="76200" y="2000250"/>
            <a:ext cx="90678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Narrow"/>
              <a:buNone/>
            </a:pPr>
            <a:r>
              <a:rPr lang="en-US" sz="4000"/>
              <a:t>First steps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e1e75d119_0_26"/>
          <p:cNvSpPr txBox="1">
            <a:spLocks noGrp="1"/>
          </p:cNvSpPr>
          <p:nvPr>
            <p:ph type="title"/>
          </p:nvPr>
        </p:nvSpPr>
        <p:spPr>
          <a:xfrm>
            <a:off x="381000" y="342900"/>
            <a:ext cx="8763000" cy="3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Narrow"/>
              <a:buNone/>
            </a:pPr>
            <a:r>
              <a:rPr lang="en-US" sz="3200"/>
              <a:t>Social media revolution</a:t>
            </a:r>
            <a:endParaRPr/>
          </a:p>
        </p:txBody>
      </p:sp>
      <p:sp>
        <p:nvSpPr>
          <p:cNvPr id="81" name="Google Shape;81;g5e1e75d119_0_26"/>
          <p:cNvSpPr txBox="1">
            <a:spLocks noGrp="1"/>
          </p:cNvSpPr>
          <p:nvPr>
            <p:ph type="body" idx="1"/>
          </p:nvPr>
        </p:nvSpPr>
        <p:spPr>
          <a:xfrm>
            <a:off x="381000" y="971550"/>
            <a:ext cx="8229600" cy="3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 sz="1800" b="1">
                <a:solidFill>
                  <a:schemeClr val="accent1"/>
                </a:solidFill>
              </a:rPr>
              <a:t>First steps</a:t>
            </a:r>
            <a:endParaRPr sz="1800" b="1">
              <a:solidFill>
                <a:schemeClr val="accent1"/>
              </a:solidFill>
            </a:endParaRPr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Choose a platform and those who will moderate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Take quality photos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Have a plan - use a diary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Seed content</a:t>
            </a:r>
            <a:endParaRPr sz="1800"/>
          </a:p>
          <a:p>
            <a:pPr marL="0" marR="0" lvl="0" indent="-11430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1800"/>
              <a:buChar char="▪"/>
            </a:pPr>
            <a:endParaRPr sz="1800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TRF-PowerpointDesignEN_Dark">
  <a:themeElements>
    <a:clrScheme name="Rotary-NewBrand_Pallette">
      <a:dk1>
        <a:srgbClr val="958D85"/>
      </a:dk1>
      <a:lt1>
        <a:srgbClr val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late_NoMoE">
  <a:themeElements>
    <a:clrScheme name="Rotary-NewBrand_Pallette">
      <a:dk1>
        <a:srgbClr val="958D85"/>
      </a:dk1>
      <a:lt1>
        <a:srgbClr val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late_NoMoE">
  <a:themeElements>
    <a:clrScheme name="Rotary-NewBrand_Pallette">
      <a:dk1>
        <a:srgbClr val="958D85"/>
      </a:dk1>
      <a:lt1>
        <a:srgbClr val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</Words>
  <Application>Microsoft Office PowerPoint</Application>
  <PresentationFormat>On-screen Show (16:9)</PresentationFormat>
  <Paragraphs>40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TRF-PowerpointDesignEN_Dark</vt:lpstr>
      <vt:lpstr>1_Slate_NoMoE</vt:lpstr>
      <vt:lpstr>2_Slate_NoMoE</vt:lpstr>
      <vt:lpstr>Social media revolution</vt:lpstr>
      <vt:lpstr>Why use social media?</vt:lpstr>
      <vt:lpstr>Social media revolution</vt:lpstr>
      <vt:lpstr>Who is your audience?</vt:lpstr>
      <vt:lpstr>Social media revolution</vt:lpstr>
      <vt:lpstr>What is your message?</vt:lpstr>
      <vt:lpstr>Social media revolution</vt:lpstr>
      <vt:lpstr>First steps</vt:lpstr>
      <vt:lpstr>Social media revolution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revolution</dc:title>
  <dc:creator>RI WS-06</dc:creator>
  <cp:lastModifiedBy>User</cp:lastModifiedBy>
  <cp:revision>1</cp:revision>
  <dcterms:created xsi:type="dcterms:W3CDTF">2010-04-16T20:11:30Z</dcterms:created>
  <dcterms:modified xsi:type="dcterms:W3CDTF">2019-08-12T06:32:55Z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Bob Kiolbassa</vt:lpwstr>
  </property>
  <property fmtid="{D5CDD505-2E9C-101B-9397-08002B2CF9AE}" pid="3" name="Description0">
    <vt:lpwstr>Powerpoint template using the new brand guidelines. This presentation has a blue gray background on the cover and throughout the other slides.</vt:lpwstr>
  </property>
  <property fmtid="{D5CDD505-2E9C-101B-9397-08002B2CF9AE}" pid="4" name="Status">
    <vt:lpwstr>In Review</vt:lpwstr>
  </property>
  <property fmtid="{D5CDD505-2E9C-101B-9397-08002B2CF9AE}" pid="5" name="WhenToUse">
    <vt:lpwstr/>
  </property>
</Properties>
</file>